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7" r:id="rId3"/>
    <p:sldId id="261" r:id="rId4"/>
    <p:sldId id="274" r:id="rId5"/>
    <p:sldId id="275" r:id="rId6"/>
    <p:sldId id="276" r:id="rId7"/>
    <p:sldId id="288" r:id="rId8"/>
    <p:sldId id="271" r:id="rId9"/>
    <p:sldId id="272" r:id="rId10"/>
    <p:sldId id="278" r:id="rId11"/>
    <p:sldId id="300" r:id="rId12"/>
    <p:sldId id="362" r:id="rId13"/>
    <p:sldId id="363" r:id="rId14"/>
    <p:sldId id="364" r:id="rId15"/>
    <p:sldId id="365" r:id="rId16"/>
    <p:sldId id="366" r:id="rId17"/>
    <p:sldId id="375" r:id="rId18"/>
    <p:sldId id="354" r:id="rId19"/>
    <p:sldId id="280" r:id="rId20"/>
    <p:sldId id="310" r:id="rId21"/>
    <p:sldId id="311" r:id="rId22"/>
    <p:sldId id="312" r:id="rId23"/>
    <p:sldId id="313" r:id="rId24"/>
    <p:sldId id="314" r:id="rId25"/>
    <p:sldId id="316" r:id="rId26"/>
    <p:sldId id="367" r:id="rId27"/>
    <p:sldId id="368" r:id="rId28"/>
    <p:sldId id="369" r:id="rId29"/>
    <p:sldId id="370" r:id="rId30"/>
    <p:sldId id="372" r:id="rId31"/>
    <p:sldId id="374" r:id="rId32"/>
    <p:sldId id="281" r:id="rId33"/>
    <p:sldId id="339" r:id="rId34"/>
    <p:sldId id="340" r:id="rId35"/>
    <p:sldId id="302" r:id="rId36"/>
    <p:sldId id="342" r:id="rId37"/>
    <p:sldId id="344" r:id="rId38"/>
    <p:sldId id="345" r:id="rId39"/>
    <p:sldId id="283" r:id="rId40"/>
    <p:sldId id="289" r:id="rId41"/>
    <p:sldId id="355" r:id="rId42"/>
    <p:sldId id="356" r:id="rId43"/>
    <p:sldId id="293" r:id="rId44"/>
    <p:sldId id="294" r:id="rId45"/>
    <p:sldId id="348" r:id="rId46"/>
    <p:sldId id="349" r:id="rId47"/>
    <p:sldId id="350" r:id="rId48"/>
    <p:sldId id="357" r:id="rId49"/>
    <p:sldId id="358" r:id="rId50"/>
    <p:sldId id="359" r:id="rId51"/>
    <p:sldId id="295" r:id="rId52"/>
    <p:sldId id="296" r:id="rId53"/>
    <p:sldId id="297" r:id="rId54"/>
    <p:sldId id="298" r:id="rId55"/>
    <p:sldId id="299" r:id="rId56"/>
    <p:sldId id="360" r:id="rId57"/>
  </p:sldIdLst>
  <p:sldSz cx="12192000" cy="6858000"/>
  <p:notesSz cx="6858000" cy="9144000"/>
  <p:embeddedFontLst>
    <p:embeddedFont>
      <p:font typeface="카페24 아네모네" pitchFamily="2" charset="-127"/>
      <p:bold r:id="rId58"/>
    </p:embeddedFont>
    <p:embeddedFont>
      <p:font typeface="카페24 아네모네에어" pitchFamily="2" charset="-127"/>
      <p:regular r:id="rId59"/>
    </p:embeddedFont>
    <p:embeddedFont>
      <p:font typeface="맑은 고딕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CFE5"/>
    <a:srgbClr val="5B4E55"/>
    <a:srgbClr val="FFC355"/>
    <a:srgbClr val="9AA6C0"/>
    <a:srgbClr val="6DAAE1"/>
    <a:srgbClr val="FFF6E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3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513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80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250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08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4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40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940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669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045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64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009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0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203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925938" y="1173106"/>
            <a:ext cx="7717824" cy="21253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815872" y="1602419"/>
            <a:ext cx="6096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66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CATTEL</a:t>
            </a:r>
            <a:endParaRPr lang="en-US" altLang="ko-KR" sz="6600" b="1" dirty="0">
              <a:solidFill>
                <a:prstClr val="white"/>
              </a:solidFill>
              <a:latin typeface="카페24 아네모네" pitchFamily="2" charset="-127"/>
              <a:ea typeface="카페24 아네모네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전문 호텔 사이트</a:t>
            </a:r>
            <a:endParaRPr lang="en-US" altLang="ko-KR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86" name="그림 85" descr="cat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7500" y="2415764"/>
            <a:ext cx="3943350" cy="3943350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4390989" y="4876561"/>
            <a:ext cx="2968661" cy="1012653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황인협</a:t>
            </a:r>
            <a:r>
              <a:rPr lang="en-US" altLang="ko-KR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강제윤</a:t>
            </a:r>
            <a:r>
              <a:rPr lang="en-US" altLang="ko-KR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김미진</a:t>
            </a:r>
            <a:endParaRPr lang="en-US" altLang="ko-KR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김지연</a:t>
            </a:r>
            <a:r>
              <a:rPr lang="en-US" altLang="ko-KR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이하나</a:t>
            </a:r>
            <a:r>
              <a:rPr lang="en-US" altLang="ko-KR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임미나</a:t>
            </a:r>
          </a:p>
        </p:txBody>
      </p:sp>
      <p:sp>
        <p:nvSpPr>
          <p:cNvPr id="90" name="모서리가 둥근 직사각형 89"/>
          <p:cNvSpPr/>
          <p:nvPr/>
        </p:nvSpPr>
        <p:spPr>
          <a:xfrm>
            <a:off x="5362539" y="4019311"/>
            <a:ext cx="1114461" cy="612603"/>
          </a:xfrm>
          <a:prstGeom prst="round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2</a:t>
            </a:r>
            <a:r>
              <a:rPr lang="ko-KR" altLang="en-US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xmlns="" val="1594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http://localhost:9090/cattel/</a:t>
            </a: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err="1">
                <a:solidFill>
                  <a:srgbClr val="5B4E55"/>
                </a:solidFill>
              </a:rPr>
              <a:t>메인페이지</a:t>
            </a:r>
            <a:endParaRPr lang="en-US" altLang="ko-KR" sz="2000" b="1" i="1" kern="0" dirty="0">
              <a:solidFill>
                <a:srgbClr val="5B4E55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344755" y="1533074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호텔안내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344755" y="2232528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로그인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/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회원가입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8344755" y="2931982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마이페이지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44755" y="3631436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호텔 예약 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/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조회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44755" y="4330890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게시판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44755" y="5030344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실시간 상담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44755" y="5729799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후원하기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410339" y="3863737"/>
            <a:ext cx="713549" cy="5285"/>
          </a:xfrm>
          <a:prstGeom prst="straightConnector1">
            <a:avLst/>
          </a:prstGeom>
          <a:ln w="76200">
            <a:solidFill>
              <a:srgbClr val="FFC3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KakaoTalk_20210205_151135434.jpg"/>
          <p:cNvPicPr>
            <a:picLocks noChangeAspect="1"/>
          </p:cNvPicPr>
          <p:nvPr/>
        </p:nvPicPr>
        <p:blipFill>
          <a:blip r:embed="rId2"/>
          <a:srcRect l="14714" t="4046" r="16667"/>
          <a:stretch>
            <a:fillRect/>
          </a:stretch>
        </p:blipFill>
        <p:spPr>
          <a:xfrm>
            <a:off x="838199" y="1479550"/>
            <a:ext cx="6392603" cy="4679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안내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호텔소개</a:t>
            </a:r>
            <a:r>
              <a:rPr lang="en-US" altLang="ko-KR" b="1" i="1" kern="0" dirty="0">
                <a:solidFill>
                  <a:srgbClr val="5B4E5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호텔위치</a:t>
            </a:r>
            <a:r>
              <a:rPr lang="en-US" altLang="ko-KR" b="1" i="1" kern="0" dirty="0">
                <a:solidFill>
                  <a:srgbClr val="5B4E5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객실안내</a:t>
            </a:r>
            <a:r>
              <a:rPr lang="en-US" altLang="ko-KR" b="1" i="1" kern="0" dirty="0">
                <a:solidFill>
                  <a:srgbClr val="5B4E5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이용안내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900050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호텔소개 페이지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87339" y="4366292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호텔소개</a:t>
            </a:r>
          </a:p>
        </p:txBody>
      </p: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3631375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호텔위치안내 페이지</a:t>
            </a: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249884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898081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30711" y="4372230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호텔위치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91361" y="4342541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객실안내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145661" y="428316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이용안내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06556" y="5115122"/>
            <a:ext cx="32717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</a:t>
            </a:r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객실정보를 가져와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출력함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48817" y="5103246"/>
            <a:ext cx="32717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이용안내 페이지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예약하기 페이지로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이동가능</a:t>
            </a:r>
          </a:p>
        </p:txBody>
      </p:sp>
      <p:pic>
        <p:nvPicPr>
          <p:cNvPr id="20" name="그림 19" descr="호텔소개.JPG"/>
          <p:cNvPicPr>
            <a:picLocks noChangeAspect="1"/>
          </p:cNvPicPr>
          <p:nvPr/>
        </p:nvPicPr>
        <p:blipFill>
          <a:blip r:embed="rId2"/>
          <a:srcRect l="18381" t="22008" r="20388" b="23566"/>
          <a:stretch>
            <a:fillRect/>
          </a:stretch>
        </p:blipFill>
        <p:spPr>
          <a:xfrm>
            <a:off x="712520" y="1704110"/>
            <a:ext cx="2921329" cy="24285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 descr="호텔위치.JPG"/>
          <p:cNvPicPr>
            <a:picLocks noChangeAspect="1"/>
          </p:cNvPicPr>
          <p:nvPr/>
        </p:nvPicPr>
        <p:blipFill>
          <a:blip r:embed="rId3" cstate="print"/>
          <a:srcRect l="17411" t="8941" r="21485" b="2108"/>
          <a:stretch>
            <a:fillRect/>
          </a:stretch>
        </p:blipFill>
        <p:spPr>
          <a:xfrm>
            <a:off x="3758541" y="1442854"/>
            <a:ext cx="2089024" cy="28441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 descr="객실소개.JPG"/>
          <p:cNvPicPr>
            <a:picLocks noChangeAspect="1"/>
          </p:cNvPicPr>
          <p:nvPr/>
        </p:nvPicPr>
        <p:blipFill>
          <a:blip r:embed="rId4" cstate="print"/>
          <a:srcRect l="9605" t="23926" r="10704" b="1269"/>
          <a:stretch>
            <a:fillRect/>
          </a:stretch>
        </p:blipFill>
        <p:spPr>
          <a:xfrm>
            <a:off x="5985164" y="1852552"/>
            <a:ext cx="2831464" cy="21494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 descr="이용안내.JPG"/>
          <p:cNvPicPr>
            <a:picLocks noChangeAspect="1"/>
          </p:cNvPicPr>
          <p:nvPr/>
        </p:nvPicPr>
        <p:blipFill>
          <a:blip r:embed="rId5" cstate="print"/>
          <a:srcRect l="20948" t="16853" r="21950" b="4745"/>
          <a:stretch>
            <a:fillRect/>
          </a:stretch>
        </p:blipFill>
        <p:spPr>
          <a:xfrm>
            <a:off x="8989622" y="1620982"/>
            <a:ext cx="2229918" cy="24760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회원가입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회원가입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고양이 가입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1074457" y="4356579"/>
            <a:ext cx="3130342" cy="144473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회원가입 정보 입력 페이지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1574590" y="4012758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가입 폼</a:t>
            </a: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3E87B19A-69AF-4CA3-BD8E-F8BD3EF9FF53}"/>
              </a:ext>
            </a:extLst>
          </p:cNvPr>
          <p:cNvSpPr/>
          <p:nvPr/>
        </p:nvSpPr>
        <p:spPr>
          <a:xfrm>
            <a:off x="4674132" y="4312149"/>
            <a:ext cx="3130343" cy="1475757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필수 입력 사항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아이디 입력 시 사용 가능 여부를 나타내 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xmlns="" id="{413ED803-EC39-4733-B169-4BF891DC73AB}"/>
              </a:ext>
            </a:extLst>
          </p:cNvPr>
          <p:cNvSpPr/>
          <p:nvPr/>
        </p:nvSpPr>
        <p:spPr>
          <a:xfrm>
            <a:off x="5107500" y="3925249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아이디 </a:t>
            </a:r>
          </a:p>
        </p:txBody>
      </p:sp>
      <p:pic>
        <p:nvPicPr>
          <p:cNvPr id="15" name="Picture 2" descr="C:\Users\Admin\Desktop\캡쳐\join_member.JPG">
            <a:extLst>
              <a:ext uri="{FF2B5EF4-FFF2-40B4-BE49-F238E27FC236}">
                <a16:creationId xmlns:a16="http://schemas.microsoft.com/office/drawing/2014/main" xmlns="" id="{E62B3336-A629-4434-993A-F1C1609C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7499" y="1455722"/>
            <a:ext cx="5254335" cy="21551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dmin\Desktop\캡쳐\idCheck_wrong.JPG">
            <a:extLst>
              <a:ext uri="{FF2B5EF4-FFF2-40B4-BE49-F238E27FC236}">
                <a16:creationId xmlns:a16="http://schemas.microsoft.com/office/drawing/2014/main" xmlns="" id="{AC13B2ED-B2DF-443D-89A9-6728C8A3F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812"/>
          <a:stretch/>
        </p:blipFill>
        <p:spPr bwMode="auto">
          <a:xfrm>
            <a:off x="7185286" y="2126536"/>
            <a:ext cx="3384376" cy="325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Admin\Desktop\캡쳐\idCheck.JPG">
            <a:extLst>
              <a:ext uri="{FF2B5EF4-FFF2-40B4-BE49-F238E27FC236}">
                <a16:creationId xmlns:a16="http://schemas.microsoft.com/office/drawing/2014/main" xmlns="" id="{7F3B9218-551B-42DE-A994-0E00C755D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698" b="43007"/>
          <a:stretch/>
        </p:blipFill>
        <p:spPr bwMode="auto">
          <a:xfrm>
            <a:off x="7185286" y="1854429"/>
            <a:ext cx="3384376" cy="32547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Admin\Desktop\캡쳐\pwdCheck.JPG">
            <a:extLst>
              <a:ext uri="{FF2B5EF4-FFF2-40B4-BE49-F238E27FC236}">
                <a16:creationId xmlns:a16="http://schemas.microsoft.com/office/drawing/2014/main" xmlns="" id="{9F8FB38F-2CF2-41C0-BD43-835554FD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5286" y="2658862"/>
            <a:ext cx="3384376" cy="936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58CF3F30-DB28-4047-97F5-B792ACCDC953}"/>
              </a:ext>
            </a:extLst>
          </p:cNvPr>
          <p:cNvCxnSpPr>
            <a:cxnSpLocks/>
          </p:cNvCxnSpPr>
          <p:nvPr/>
        </p:nvCxnSpPr>
        <p:spPr>
          <a:xfrm>
            <a:off x="6448369" y="1878832"/>
            <a:ext cx="736917" cy="3010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xmlns="" id="{60C32143-05B1-438F-A720-59CAD32DDA0E}"/>
              </a:ext>
            </a:extLst>
          </p:cNvPr>
          <p:cNvCxnSpPr/>
          <p:nvPr/>
        </p:nvCxnSpPr>
        <p:spPr>
          <a:xfrm>
            <a:off x="6448369" y="2308194"/>
            <a:ext cx="742544" cy="7013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4">
            <a:extLst>
              <a:ext uri="{FF2B5EF4-FFF2-40B4-BE49-F238E27FC236}">
                <a16:creationId xmlns:a16="http://schemas.microsoft.com/office/drawing/2014/main" xmlns="" id="{8B516158-8488-4572-B540-942363B305C9}"/>
              </a:ext>
            </a:extLst>
          </p:cNvPr>
          <p:cNvSpPr/>
          <p:nvPr/>
        </p:nvSpPr>
        <p:spPr>
          <a:xfrm>
            <a:off x="8140278" y="4341069"/>
            <a:ext cx="3130343" cy="1475757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비밀번호가 일치하지 않을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경우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ALERT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 안내 메시지가 나오고 가입 폼으로 돌아 감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0">
            <a:extLst>
              <a:ext uri="{FF2B5EF4-FFF2-40B4-BE49-F238E27FC236}">
                <a16:creationId xmlns:a16="http://schemas.microsoft.com/office/drawing/2014/main" xmlns="" id="{C49FDEB0-CE4C-4611-B4DF-AF743B7CBEAC}"/>
              </a:ext>
            </a:extLst>
          </p:cNvPr>
          <p:cNvSpPr/>
          <p:nvPr/>
        </p:nvSpPr>
        <p:spPr>
          <a:xfrm>
            <a:off x="8609611" y="3900667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비밀번호</a:t>
            </a:r>
          </a:p>
        </p:txBody>
      </p:sp>
    </p:spTree>
    <p:extLst>
      <p:ext uri="{BB962C8B-B14F-4D97-AF65-F5344CB8AC3E}">
        <p14:creationId xmlns:p14="http://schemas.microsoft.com/office/powerpoint/2010/main" xmlns="" val="9157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회원가입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baseline="-2500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회원가입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고양이 가입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1207827" y="4629345"/>
            <a:ext cx="5172501" cy="168389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정보를 입력하는 페이지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추가 버튼을 누르면 추가로 고양이 정보를 입력할 수 있는 창 나타남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고양이들의 정보가 해당 집사의 정보와 함께 저장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2665047" y="4252397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고양이 가입</a:t>
            </a:r>
          </a:p>
        </p:txBody>
      </p:sp>
      <p:pic>
        <p:nvPicPr>
          <p:cNvPr id="21" name="Picture 2" descr="C:\Users\Admin\Desktop\캡쳐\join_cat.JPG">
            <a:extLst>
              <a:ext uri="{FF2B5EF4-FFF2-40B4-BE49-F238E27FC236}">
                <a16:creationId xmlns:a16="http://schemas.microsoft.com/office/drawing/2014/main" xmlns="" id="{0A8166AD-DD60-4BE3-8218-F0E913AE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5806" y="1491945"/>
            <a:ext cx="4519235" cy="26325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dmin\Desktop\캡쳐\addCat.JPG">
            <a:extLst>
              <a:ext uri="{FF2B5EF4-FFF2-40B4-BE49-F238E27FC236}">
                <a16:creationId xmlns:a16="http://schemas.microsoft.com/office/drawing/2014/main" xmlns="" id="{67EB83F8-2F42-41D6-B8C1-6A4784FC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1990" y="1539358"/>
            <a:ext cx="3970303" cy="4007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035E0144-7E13-4A7F-B026-3F43EBC0090C}"/>
              </a:ext>
            </a:extLst>
          </p:cNvPr>
          <p:cNvSpPr/>
          <p:nvPr/>
        </p:nvSpPr>
        <p:spPr>
          <a:xfrm>
            <a:off x="5919177" y="2467992"/>
            <a:ext cx="694687" cy="532660"/>
          </a:xfrm>
          <a:prstGeom prst="rightArrow">
            <a:avLst/>
          </a:prstGeom>
          <a:solidFill>
            <a:srgbClr val="B6C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016A19D3-7CDD-4DE6-A07D-43C7216DAA4B}"/>
              </a:ext>
            </a:extLst>
          </p:cNvPr>
          <p:cNvSpPr/>
          <p:nvPr/>
        </p:nvSpPr>
        <p:spPr>
          <a:xfrm>
            <a:off x="5495383" y="1509700"/>
            <a:ext cx="353011" cy="1948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48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로그인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baseline="-2500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로그인</a:t>
            </a:r>
            <a:endParaRPr lang="en-US" altLang="ko-KR" sz="2000" b="1" i="1" kern="0" dirty="0">
              <a:solidFill>
                <a:srgbClr val="5B4E5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2094932" y="4577639"/>
            <a:ext cx="8304840" cy="168389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가입한 회원들의 저장된 정보를 바탕으로 로그인 정보를 입력할 수 있는 화면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아이디와 비밀번호가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의 정보와 일치하면 환영 메시지가 뜨고 로그인 처리가 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로그인 처리가 되면 </a:t>
            </a:r>
            <a:r>
              <a:rPr lang="en-US" altLang="ko-KR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‘</a:t>
            </a:r>
            <a:r>
              <a:rPr lang="ko-KR" altLang="en-US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○○님</a:t>
            </a:r>
            <a:r>
              <a:rPr lang="en-US" altLang="ko-KR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로그인 중＇ 이라는 메시지로 로그인 상태임을 나타냄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로그인 시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‘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로그인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’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버튼이 사라지고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‘</a:t>
            </a:r>
            <a:r>
              <a:rPr lang="ko-KR" altLang="en-US" dirty="0" err="1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마이페이지</a:t>
            </a:r>
            <a:r>
              <a:rPr lang="en-US" altLang="ko-KR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’</a:t>
            </a:r>
            <a:r>
              <a:rPr lang="ko-KR" altLang="en-US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와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‘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로그아웃＇버튼이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생성 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5030961" y="4294983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로그인</a:t>
            </a:r>
          </a:p>
        </p:txBody>
      </p:sp>
      <p:pic>
        <p:nvPicPr>
          <p:cNvPr id="14" name="Picture 2" descr="C:\Users\Admin\Desktop\캡쳐\login.JPG">
            <a:extLst>
              <a:ext uri="{FF2B5EF4-FFF2-40B4-BE49-F238E27FC236}">
                <a16:creationId xmlns:a16="http://schemas.microsoft.com/office/drawing/2014/main" xmlns="" id="{686FE4DF-C93E-45AA-ABAB-84847F610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14"/>
          <a:stretch/>
        </p:blipFill>
        <p:spPr bwMode="auto">
          <a:xfrm>
            <a:off x="1060143" y="1660123"/>
            <a:ext cx="4906526" cy="196931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36683CFE-353F-419E-8626-2C9AC4C4B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873" b="71359"/>
          <a:stretch/>
        </p:blipFill>
        <p:spPr>
          <a:xfrm>
            <a:off x="6095999" y="1660123"/>
            <a:ext cx="5225247" cy="1794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3" descr="C:\Users\Admin\Desktop\캡쳐\login_alert.JPG">
            <a:extLst>
              <a:ext uri="{FF2B5EF4-FFF2-40B4-BE49-F238E27FC236}">
                <a16:creationId xmlns:a16="http://schemas.microsoft.com/office/drawing/2014/main" xmlns="" id="{CE8DF188-7B8F-4C1A-9643-CDE4B8A0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2528" y="3121279"/>
            <a:ext cx="340049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815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마이페이지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회원수정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투숙일지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2982037" y="4863986"/>
            <a:ext cx="6452884" cy="144473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마이페이지 버튼을 클릭하면 마이페이지로 이동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회원정보 수정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확인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투숙일지 카테고리를 선택 가능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5096805" y="4560860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239F521-EB15-41EC-9666-75D10E0CE311}"/>
              </a:ext>
            </a:extLst>
          </p:cNvPr>
          <p:cNvSpPr/>
          <p:nvPr/>
        </p:nvSpPr>
        <p:spPr>
          <a:xfrm>
            <a:off x="2343705" y="1544715"/>
            <a:ext cx="2210540" cy="1518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735F1C2E-F09E-4CF5-8DA1-1552D76F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50" t="31018" r="50" b="53468"/>
          <a:stretch/>
        </p:blipFill>
        <p:spPr>
          <a:xfrm>
            <a:off x="2021890" y="3293124"/>
            <a:ext cx="8148219" cy="9713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8FAC04F-E2B3-42C6-90A8-ED0624891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1359"/>
          <a:stretch/>
        </p:blipFill>
        <p:spPr>
          <a:xfrm>
            <a:off x="2021890" y="1505189"/>
            <a:ext cx="8148219" cy="17946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368B297-2F53-4997-AD1E-B927E4381E83}"/>
              </a:ext>
            </a:extLst>
          </p:cNvPr>
          <p:cNvSpPr/>
          <p:nvPr/>
        </p:nvSpPr>
        <p:spPr>
          <a:xfrm>
            <a:off x="7875047" y="1505189"/>
            <a:ext cx="577049" cy="1287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5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마이페이지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/>
              <a:t>집사 정보를 수정할 수 있음</a:t>
            </a:r>
            <a:endParaRPr lang="en-US" altLang="ko-KR" sz="2000"/>
          </a:p>
          <a:p>
            <a:r>
              <a:rPr lang="ko-KR" altLang="en-US" sz="2000"/>
              <a:t>단</a:t>
            </a:r>
            <a:r>
              <a:rPr lang="en-US" altLang="ko-KR" sz="2000"/>
              <a:t>, </a:t>
            </a:r>
            <a:r>
              <a:rPr lang="ko-KR" altLang="en-US" sz="2000"/>
              <a:t>아이디는 수정 불가</a:t>
            </a:r>
            <a:endParaRPr lang="en-US" altLang="ko-KR" sz="2000"/>
          </a:p>
          <a:p>
            <a:endParaRPr lang="en-US" altLang="ko-KR" sz="2000"/>
          </a:p>
          <a:p>
            <a:r>
              <a:rPr lang="ko-KR" altLang="en-US" sz="2000"/>
              <a:t>고양이 정보가 없는 회원은</a:t>
            </a:r>
            <a:endParaRPr lang="en-US" altLang="ko-KR" sz="2000"/>
          </a:p>
          <a:p>
            <a:r>
              <a:rPr lang="ko-KR" altLang="en-US" sz="2000"/>
              <a:t>수정할 고양이 정보가 없기 때문에 </a:t>
            </a:r>
            <a:endParaRPr lang="en-US" altLang="ko-KR" sz="2000"/>
          </a:p>
          <a:p>
            <a:r>
              <a:rPr lang="ko-KR" altLang="en-US" sz="2000"/>
              <a:t>고양이 정보란이 나타나지 않는다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회원수정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</a:t>
            </a:r>
            <a:r>
              <a:rPr lang="en-US" altLang="ko-KR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투숙일지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981780" y="4544756"/>
            <a:ext cx="4738717" cy="144473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집사 정보를 수정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단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아이디는 수정 불가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정보가 없는 회원은 고양이 정보란이 나타나지 않음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2484781" y="4085147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수정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239F521-EB15-41EC-9666-75D10E0CE311}"/>
              </a:ext>
            </a:extLst>
          </p:cNvPr>
          <p:cNvSpPr/>
          <p:nvPr/>
        </p:nvSpPr>
        <p:spPr>
          <a:xfrm>
            <a:off x="2343705" y="1544715"/>
            <a:ext cx="2210540" cy="1518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Admin\Desktop\캡쳐\member_edit.JPG">
            <a:extLst>
              <a:ext uri="{FF2B5EF4-FFF2-40B4-BE49-F238E27FC236}">
                <a16:creationId xmlns:a16="http://schemas.microsoft.com/office/drawing/2014/main" xmlns="" id="{2B868AD4-DDF8-44A4-B232-B8C0BB4DC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0461" y="1582740"/>
            <a:ext cx="4738716" cy="23042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\Desktop\캡쳐\cat_edit.JPG">
            <a:extLst>
              <a:ext uri="{FF2B5EF4-FFF2-40B4-BE49-F238E27FC236}">
                <a16:creationId xmlns:a16="http://schemas.microsoft.com/office/drawing/2014/main" xmlns="" id="{E0577130-67B9-406E-AA26-A035A362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1309" y="1582741"/>
            <a:ext cx="4830230" cy="23042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C7D9893C-75C6-4AF7-B52E-E0084E0DE8FB}"/>
              </a:ext>
            </a:extLst>
          </p:cNvPr>
          <p:cNvSpPr/>
          <p:nvPr/>
        </p:nvSpPr>
        <p:spPr>
          <a:xfrm>
            <a:off x="6272822" y="4544756"/>
            <a:ext cx="4738717" cy="144473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고양이가 함께 등록된 회원인 경우 고양이 정보도 출력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수정하기 버튼을 누르면 고양이 정보를 수정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xmlns="" id="{79909484-74AD-4C29-94C8-9E6933A51BA6}"/>
              </a:ext>
            </a:extLst>
          </p:cNvPr>
          <p:cNvSpPr/>
          <p:nvPr/>
        </p:nvSpPr>
        <p:spPr>
          <a:xfrm>
            <a:off x="7531386" y="4066803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고양이 수정</a:t>
            </a:r>
          </a:p>
        </p:txBody>
      </p:sp>
    </p:spTree>
    <p:extLst>
      <p:ext uri="{BB962C8B-B14F-4D97-AF65-F5344CB8AC3E}">
        <p14:creationId xmlns:p14="http://schemas.microsoft.com/office/powerpoint/2010/main" xmlns="" val="27538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=""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마이페이지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=""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=""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=""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699485" y="1346172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집사 정보를 수정할 수 있음</a:t>
            </a:r>
            <a:endParaRPr lang="en-US" altLang="ko-KR" sz="2000" dirty="0"/>
          </a:p>
          <a:p>
            <a:r>
              <a:rPr lang="ko-KR" altLang="en-US" sz="2000" dirty="0"/>
              <a:t>단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아이디는 수정 불가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고양이 정보가 없는 회원은</a:t>
            </a:r>
            <a:endParaRPr lang="en-US" altLang="ko-KR" sz="2000" dirty="0"/>
          </a:p>
          <a:p>
            <a:r>
              <a:rPr lang="ko-KR" altLang="en-US" sz="2000" dirty="0"/>
              <a:t>수정할 고양이 정보가 없기 때문에 </a:t>
            </a:r>
            <a:endParaRPr lang="en-US" altLang="ko-KR" sz="2000" dirty="0"/>
          </a:p>
          <a:p>
            <a:r>
              <a:rPr lang="ko-KR" altLang="en-US" sz="2000" dirty="0"/>
              <a:t>고양이 정보란이 나타나지 않는다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6" name="사각형: 둥근 모서리 10">
            <a:extLst>
              <a:ext uri="{FF2B5EF4-FFF2-40B4-BE49-F238E27FC236}">
                <a16:creationId xmlns=""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=""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회원수정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예약확인</a:t>
            </a:r>
            <a:r>
              <a:rPr lang="en-US" altLang="ko-KR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투숙일지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="" xmlns:a16="http://schemas.microsoft.com/office/drawing/2014/main" id="{2FB4F23D-1247-49B6-8D64-E977180ABCF3}"/>
              </a:ext>
            </a:extLst>
          </p:cNvPr>
          <p:cNvSpPr/>
          <p:nvPr/>
        </p:nvSpPr>
        <p:spPr>
          <a:xfrm>
            <a:off x="6833427" y="2718149"/>
            <a:ext cx="4237425" cy="196926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유저 아이디를 이용해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 저장되어 있는 예약 정보를 출력함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="" xmlns:a16="http://schemas.microsoft.com/office/drawing/2014/main" id="{DDB16E57-EBA8-4707-8C51-58D5E49B2C20}"/>
              </a:ext>
            </a:extLst>
          </p:cNvPr>
          <p:cNvSpPr/>
          <p:nvPr/>
        </p:nvSpPr>
        <p:spPr>
          <a:xfrm>
            <a:off x="7913617" y="2450229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239F521-EB15-41EC-9666-75D10E0CE311}"/>
              </a:ext>
            </a:extLst>
          </p:cNvPr>
          <p:cNvSpPr/>
          <p:nvPr/>
        </p:nvSpPr>
        <p:spPr>
          <a:xfrm>
            <a:off x="2343705" y="1544715"/>
            <a:ext cx="2210540" cy="1518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1B9D79C-58FE-46A2-8E11-5685F938F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6"/>
          <a:stretch/>
        </p:blipFill>
        <p:spPr>
          <a:xfrm>
            <a:off x="1465726" y="1544715"/>
            <a:ext cx="4874782" cy="4154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18346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1217723" y="4840480"/>
            <a:ext cx="5270647" cy="144473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로그인 시 세션에 저장된 아이디를 이용하여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필요한 정보를 뷰 테이블로 출력</a:t>
            </a:r>
            <a:endParaRPr lang="en-US" altLang="ko-KR" sz="24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2639629" y="4536371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투숙일지 리스트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0EEA34-E538-480D-BBC1-C428D081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9073" y="1396877"/>
            <a:ext cx="4944863" cy="2837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62F7636-09EC-470D-AC8B-89FCF5A8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2112" y="1396877"/>
            <a:ext cx="3938801" cy="2837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3E87B19A-69AF-4CA3-BD8E-F8BD3EF9FF53}"/>
              </a:ext>
            </a:extLst>
          </p:cNvPr>
          <p:cNvSpPr/>
          <p:nvPr/>
        </p:nvSpPr>
        <p:spPr>
          <a:xfrm>
            <a:off x="7068751" y="4809460"/>
            <a:ext cx="4095077" cy="1475757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투숙일지 상세 정보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2" name="모서리가 둥근 직사각형 20">
            <a:extLst>
              <a:ext uri="{FF2B5EF4-FFF2-40B4-BE49-F238E27FC236}">
                <a16:creationId xmlns:a16="http://schemas.microsoft.com/office/drawing/2014/main" xmlns="" id="{413ED803-EC39-4733-B169-4BF891DC73AB}"/>
              </a:ext>
            </a:extLst>
          </p:cNvPr>
          <p:cNvSpPr/>
          <p:nvPr/>
        </p:nvSpPr>
        <p:spPr>
          <a:xfrm>
            <a:off x="8051251" y="4537353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투숙일지 상세 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회원수정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</a:t>
            </a:r>
            <a:r>
              <a:rPr lang="en-US" altLang="ko-KR" b="1" i="1" kern="0" dirty="0">
                <a:solidFill>
                  <a:srgbClr val="B6CFE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투숙일지</a:t>
            </a:r>
            <a:endParaRPr lang="en-US" altLang="ko-KR" sz="1600" b="1" i="1" kern="0" dirty="0">
              <a:solidFill>
                <a:srgbClr val="5B4E55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마이페이지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11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7230" r="4890" b="2020"/>
          <a:stretch>
            <a:fillRect/>
          </a:stretch>
        </p:blipFill>
        <p:spPr>
          <a:xfrm>
            <a:off x="773081" y="1625516"/>
            <a:ext cx="6313520" cy="39434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0950" y="4314315"/>
            <a:ext cx="2621279" cy="1851660"/>
          </a:xfrm>
          <a:prstGeom prst="rect">
            <a:avLst/>
          </a:prstGeom>
        </p:spPr>
      </p:pic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373557" y="1762651"/>
            <a:ext cx="3853165" cy="45492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09099" y="14537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일자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2702" y="2202491"/>
            <a:ext cx="3657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예약날짜 및 객실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마리 수 입력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javascript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메소드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이용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입력란에 작성 시 동적으로 예약정보   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 표시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체크인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체크아웃 날짜 선택 시</a:t>
            </a: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숙박 일을 계산하여 표시하게 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값이 모두 입력되면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[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다음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]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버튼을 클릭해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Step2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 이동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pickadate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라이브러리를 이용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달력 아이콘을 클릭하여 날짜 선택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목 차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9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77939" y="1990897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1.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주제 선정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11889" y="1990897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2.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개발 일정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511889" y="3365672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4.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역할 분담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11889" y="4740447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6.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시연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77939" y="4740447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5.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기능 소개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577939" y="3365672"/>
            <a:ext cx="4016411" cy="10126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3. </a:t>
            </a:r>
            <a:r>
              <a:rPr lang="ko-KR" altLang="en-US" sz="24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xmlns="" val="21805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373557" y="1762651"/>
            <a:ext cx="3853165" cy="45492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09099" y="14537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객실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2702" y="2278691"/>
            <a:ext cx="3657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타입별로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예약 가능한 객실 선택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등록되어 있는 객실 타입 리스트 출력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[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보기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]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버튼 클릭 시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ajax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 </a:t>
            </a: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선택한 날짜에 현재 예약 가능한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리스트 표시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객실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타입별로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마리 수 제한이 있어     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/>
            </a:r>
            <a:b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</a:b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예외 발생시 메시지를 띄워줌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객실 선택 후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[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다음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]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버튼을 클릭해 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Step3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페이지로 이동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3835" y="1411955"/>
            <a:ext cx="6181405" cy="48618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  <a:r>
              <a:rPr lang="ko-KR" altLang="en-US" b="1" i="1" kern="0" dirty="0">
                <a:solidFill>
                  <a:srgbClr val="5B4E5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373557" y="1762651"/>
            <a:ext cx="3853165" cy="45492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09099" y="14537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옵션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9052" y="2450141"/>
            <a:ext cx="36578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추가 서비스 선택 및 요금 확인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추가 서비스 종류별로 체크박스 버튼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 시 원하는 서비스를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select</a:t>
            </a: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원하는 서비스를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select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하게 되면 </a:t>
            </a: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동적으로 요금 내역에 포함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날짜 별 객실 요금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,vat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확인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총 객실 요금 확인 가능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629" y="1437335"/>
            <a:ext cx="5776821" cy="48473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232651" y="1762651"/>
            <a:ext cx="3994072" cy="45492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39249" y="14537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고객정보 입력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7750" y="2234241"/>
            <a:ext cx="3848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예약자 정보 입력하는 페이지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[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고양이추가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]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버튼을 누르면 동적으로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테이블을 추가하여 등록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모든 고양이 정보 필수 입력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MultipartFile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이용 고양이 사진등록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휴대전화 입력 시 정규식 패턴 이용해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자동으로 ‘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-’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생성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모든 유효성 검사 후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[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다음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]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버튼 클릭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하여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Step5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페이지로 이동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t="5340" b="26860"/>
          <a:stretch>
            <a:fillRect/>
          </a:stretch>
        </p:blipFill>
        <p:spPr>
          <a:xfrm>
            <a:off x="844466" y="1484290"/>
            <a:ext cx="6140399" cy="47260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232651" y="1838851"/>
            <a:ext cx="3994072" cy="42825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39249" y="15299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고객정보 입력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6950" y="2456491"/>
            <a:ext cx="3822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&lt;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 일 경우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&gt;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세션에 저장되어 있는 고양이 정보와 회원 정보를 불러옴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정보가 없는 경우</a:t>
            </a: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예약과 함께 회원 정보에  입력한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정보가 저장됨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 포인트 정보를 불러와 결제 시</a:t>
            </a: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입력한 포인트 만큼만 차감하여 결제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및 회원 포인트에서 차감됨 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730" t="9500" r="27240" b="25860"/>
          <a:stretch>
            <a:fillRect/>
          </a:stretch>
        </p:blipFill>
        <p:spPr>
          <a:xfrm>
            <a:off x="809400" y="1651656"/>
            <a:ext cx="6186454" cy="42347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 예약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예약일자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객실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옵션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고객정보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예약확인 및 결제</a:t>
            </a:r>
            <a:endParaRPr lang="en-US" altLang="ko-KR" sz="1600" b="1" i="1" kern="0" dirty="0">
              <a:solidFill>
                <a:srgbClr val="5B4E55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8930" y="1527999"/>
            <a:ext cx="4406070" cy="27328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591301" y="4693182"/>
            <a:ext cx="3994072" cy="16028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442200" y="4384315"/>
            <a:ext cx="2285775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확인 메일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8300" y="5164772"/>
            <a:ext cx="382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완료 시 등록한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이메일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주소로</a:t>
            </a: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예약확인 메일을 보냄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Mail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api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사용</a:t>
            </a: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587501" y="4693182"/>
            <a:ext cx="3994072" cy="16028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완료 후 저장된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모든 정보를 보여줌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438400" y="4384315"/>
            <a:ext cx="2285775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확인 및 결제</a:t>
            </a:r>
          </a:p>
        </p:txBody>
      </p:sp>
      <p:pic>
        <p:nvPicPr>
          <p:cNvPr id="29" name="그림 28" descr="KakaoTalk_20210326_1725480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98" y="1447519"/>
            <a:ext cx="3524602" cy="2829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43850" y="1955890"/>
            <a:ext cx="3235705" cy="5418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호텔예약 조회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5B4E55"/>
                </a:solidFill>
              </a:rPr>
              <a:t>예약 조회</a:t>
            </a:r>
            <a:endParaRPr lang="en-US" altLang="ko-KR" sz="20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594600" y="2359551"/>
            <a:ext cx="3625772" cy="31649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72599" y="20506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조회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04150" y="2977191"/>
            <a:ext cx="3359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예약번호와 예약자명으로 </a:t>
            </a: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예약정보 조회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[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확인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]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클릭 시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ajax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로 예약정보를 보여주거나</a:t>
            </a: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정보가 틀렸을 경우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“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예약정보가 없습니다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”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메시지를 띄워줌</a:t>
            </a:r>
          </a:p>
          <a:p>
            <a:endParaRPr lang="en-US" altLang="ko-KR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grpSp>
        <p:nvGrpSpPr>
          <p:cNvPr id="14" name="그룹 10"/>
          <p:cNvGrpSpPr/>
          <p:nvPr/>
        </p:nvGrpSpPr>
        <p:grpSpPr>
          <a:xfrm>
            <a:off x="766481" y="1560090"/>
            <a:ext cx="6580470" cy="4688309"/>
            <a:chOff x="468029" y="1352977"/>
            <a:chExt cx="8023859" cy="371241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t="55160"/>
            <a:stretch>
              <a:fillRect/>
            </a:stretch>
          </p:blipFill>
          <p:spPr>
            <a:xfrm>
              <a:off x="468029" y="3647561"/>
              <a:ext cx="8023859" cy="14178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t="22940"/>
            <a:stretch>
              <a:fillRect/>
            </a:stretch>
          </p:blipFill>
          <p:spPr>
            <a:xfrm>
              <a:off x="468030" y="1352977"/>
              <a:ext cx="8023859" cy="219278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 </a:t>
            </a: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후기게시판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2829748" y="4481119"/>
            <a:ext cx="6178858" cy="1913435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공지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문의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리뷰를 클릭하면 각각의 게시판 리스트로 이동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페이지 사이즈 조절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검색 유형을 선택해 검색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최신순으로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보여짐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페이징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처리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4783356" y="4211266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리스트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7F615E-C61F-470C-8050-084487CE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6351" y="1471415"/>
            <a:ext cx="2844631" cy="2579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5B8416D-3F30-4AEE-BA6F-663019CE5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3120" y="1471415"/>
            <a:ext cx="2948136" cy="2579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52BD548-178F-47EA-930F-4ECA72D9E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3394" y="1471416"/>
            <a:ext cx="3051190" cy="2579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8988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3106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후기게시판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7142356" y="2825550"/>
            <a:ext cx="4112293" cy="272178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조회 페이지에서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‘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글쓰기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’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를 클릭하면 게시글 작성 폼을 불러옴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제목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작성자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내용을 입력 받고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첨부파일을 첨부해 게시글 등록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게시글은 관리자만 등록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8133464" y="2428280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게시글 등록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2EC0851-057D-4A1F-A284-4D640C99A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3696" y="1509450"/>
            <a:ext cx="5452305" cy="4648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8573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82682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후기게시판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7142356" y="2825551"/>
            <a:ext cx="4112293" cy="1879614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게시글을 조회 시 조회수 증가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관리자 권한으로 글 수정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삭제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8133464" y="252242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게시글 조회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D82861C-0802-43C0-987F-7E40F224C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30077" y="1808137"/>
            <a:ext cx="5416725" cy="38735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9133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82682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후기게시판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7142356" y="2825551"/>
            <a:ext cx="4112293" cy="1417975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기존 내용을 불러와서 수정을 할 수 있음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8133464" y="252242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게시글 수정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AB83A75-BE6A-4F32-95FF-4C52FD5F8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1782" y="1566797"/>
            <a:ext cx="5273509" cy="43971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21371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주제 선정 및  프로젝트 목표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7" name="그림 6" descr="logo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7" y="2719507"/>
            <a:ext cx="3011857" cy="2258893"/>
          </a:xfrm>
          <a:prstGeom prst="rect">
            <a:avLst/>
          </a:prstGeom>
        </p:spPr>
      </p:pic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210050" y="1708149"/>
            <a:ext cx="6997700" cy="186756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397339" y="1393997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주제 선정</a:t>
            </a:r>
          </a:p>
        </p:txBody>
      </p:sp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210050" y="4012445"/>
            <a:ext cx="6997700" cy="2094931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97339" y="375212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프로젝트 목표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3" y="2115680"/>
            <a:ext cx="6463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반려동물에 관심이 </a:t>
            </a:r>
            <a:r>
              <a:rPr lang="ko-KR" altLang="en-US" dirty="0" smtClean="0">
                <a:latin typeface="카페24 아네모네에어" pitchFamily="2" charset="-127"/>
                <a:ea typeface="카페24 아네모네에어" pitchFamily="2" charset="-127"/>
              </a:rPr>
              <a:t>많아지는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요즘 반려동물을 위한 서비스도 늘어나고 있습니다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그 중에서 그 동안 배운 것을 잘 활용할 수 있고 더 나아가 기존의 예약 사이트보다 더 나은 사이트를 만들 수 있을 것 같아 고양이 호텔로 주제를 선정하였습니다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   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9170" y="4496939"/>
            <a:ext cx="6489511" cy="1494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예약 사이트의 기능을 최대한 구현한다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누구나 쉽게 이해하고 사용할 수 있어야 한다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기존의 호텔 예약 사이트에서 새로운 기능이 추가된   </a:t>
            </a:r>
            <a:endParaRPr lang="en-US" altLang="ko-KR" dirty="0"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새로운 사이트를 구현한다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latin typeface="카페24 아네모네에어" pitchFamily="2" charset="-127"/>
                <a:ea typeface="카페24 아네모네에어" pitchFamily="2" charset="-127"/>
              </a:rPr>
              <a:t>유기 동물 공공데이터를 사용하여 기능을 구현한다</a:t>
            </a:r>
            <a:r>
              <a:rPr lang="en-US" altLang="ko-KR" dirty="0">
                <a:latin typeface="카페24 아네모네에어" pitchFamily="2" charset="-127"/>
                <a:ea typeface="카페24 아네모네에어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82682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후기게시판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7142353" y="1943967"/>
            <a:ext cx="4112293" cy="160710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게시글 조회 페이지 하단에 댓글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작성 폼을 통해 댓글 작성하면 작성자와 작성일자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내용이 바로 위에 입력됨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8133462" y="1640840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댓글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9EE22A-07E3-4A24-AD7A-0B28AA4DE3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8227" y="1492782"/>
            <a:ext cx="5308573" cy="25315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8967600-D012-4F94-93C3-17A2A5228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8226" y="4741716"/>
            <a:ext cx="5308573" cy="11697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5ED53FE6-3265-4E8D-B6FE-6BD795EBFD4E}"/>
              </a:ext>
            </a:extLst>
          </p:cNvPr>
          <p:cNvSpPr/>
          <p:nvPr/>
        </p:nvSpPr>
        <p:spPr>
          <a:xfrm>
            <a:off x="3039595" y="4212355"/>
            <a:ext cx="2227820" cy="407010"/>
          </a:xfrm>
          <a:prstGeom prst="downArrow">
            <a:avLst/>
          </a:prstGeom>
          <a:solidFill>
            <a:srgbClr val="B6CFE5"/>
          </a:solidFill>
          <a:ln>
            <a:solidFill>
              <a:srgbClr val="B6C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F607E2CC-63C9-425C-84AF-9CFB9648B38D}"/>
              </a:ext>
            </a:extLst>
          </p:cNvPr>
          <p:cNvSpPr/>
          <p:nvPr/>
        </p:nvSpPr>
        <p:spPr>
          <a:xfrm>
            <a:off x="7209888" y="4212355"/>
            <a:ext cx="4112293" cy="149598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댓글 작성한 사람이 수정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삭제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xmlns="" id="{D01ABFD5-3121-4186-9151-A5B96D095656}"/>
              </a:ext>
            </a:extLst>
          </p:cNvPr>
          <p:cNvSpPr/>
          <p:nvPr/>
        </p:nvSpPr>
        <p:spPr>
          <a:xfrm>
            <a:off x="8221337" y="4024288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수정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,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xmlns="" val="27962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게시판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82682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공지게시판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문의게시판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후기게시판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2811262" y="4908982"/>
            <a:ext cx="6569476" cy="139974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조회 페이지에서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글쓰기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를 클릭하면 게시글 작성 폼을 불러옴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리뷰 게시판의 특성상 사진은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장까지 첨부 가능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빈 별을 클릭하여 평점을 조정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5030961" y="4664932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게시글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BB1289-2DFB-4F2A-BB49-579C0E3787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3454" y="1546629"/>
            <a:ext cx="3996096" cy="2968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203423-E104-4337-AF41-7D2F9F37C3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3701" y="1546629"/>
            <a:ext cx="3855581" cy="2968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638850CD-F883-4540-A173-6FBFB34C248A}"/>
              </a:ext>
            </a:extLst>
          </p:cNvPr>
          <p:cNvSpPr/>
          <p:nvPr/>
        </p:nvSpPr>
        <p:spPr>
          <a:xfrm>
            <a:off x="5848394" y="2840854"/>
            <a:ext cx="676184" cy="710214"/>
          </a:xfrm>
          <a:prstGeom prst="rightArrow">
            <a:avLst/>
          </a:prstGeom>
          <a:solidFill>
            <a:srgbClr val="B6C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6428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후원하기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5B4E55"/>
                </a:solidFill>
              </a:rPr>
              <a:t>유기 묘 정보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후원하기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pic>
        <p:nvPicPr>
          <p:cNvPr id="9" name="그림 4">
            <a:extLst>
              <a:ext uri="{FF2B5EF4-FFF2-40B4-BE49-F238E27FC236}">
                <a16:creationId xmlns:a16="http://schemas.microsoft.com/office/drawing/2014/main" xmlns="" id="{880FE6FB-93DE-4D1B-908B-DD4D006790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4445" y="1499016"/>
            <a:ext cx="4552305" cy="2784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633597E7-8674-4DE2-9394-24053F0F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18" y="4862721"/>
            <a:ext cx="5305571" cy="12396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rot="5400000">
            <a:off x="3064670" y="4454527"/>
            <a:ext cx="665959" cy="13492"/>
          </a:xfrm>
          <a:prstGeom prst="straightConnector1">
            <a:avLst/>
          </a:prstGeom>
          <a:ln w="76200">
            <a:solidFill>
              <a:srgbClr val="FFC3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502400" y="1832501"/>
            <a:ext cx="4464050" cy="420634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655049" y="152363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유기 묘 정보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72250" y="2450141"/>
            <a:ext cx="4381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홈 페이지 하단에 있는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유기 묘 정보 조회 기능과 적립금 기부 기능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동물보호관리시스템의 공공데이터인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유기동물 조회 서비스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API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를 이용해 서울시   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유기묘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데이터 중 최신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10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건을 슬라이드 형태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로 표시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회원이 로그인 중일 경우 회원정보에 등록된 </a:t>
            </a: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주소지의 최상위 행정구역 단위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(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시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/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도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)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를</a:t>
            </a: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이용해 해당 지역의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유기묘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데이터를 표시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endParaRPr lang="en-US" altLang="ko-KR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후원하기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B6CFE5"/>
                </a:solidFill>
              </a:rPr>
              <a:t>유기 묘 정보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2000" b="1" i="1" kern="0" dirty="0">
                <a:solidFill>
                  <a:srgbClr val="5B4E55"/>
                </a:solidFill>
              </a:rPr>
              <a:t>후원하기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035050" y="3934351"/>
            <a:ext cx="4464050" cy="232039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87699" y="36254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후원 하기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2050" y="4374277"/>
            <a:ext cx="4381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화면 하단의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'DONATION'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회원의 적립금을 유기동물 보호 시설에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기부 가능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기부 페이지는 작은 슬라이드로 구성되며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절차에 따라 단계적으로 진행됨</a:t>
            </a:r>
          </a:p>
        </p:txBody>
      </p:sp>
      <p:pic>
        <p:nvPicPr>
          <p:cNvPr id="1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A8FE2D2-9CF8-44FF-A2F8-28760FB6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8" y="1733531"/>
            <a:ext cx="4942935" cy="15305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45A6356-57B4-4A85-839E-D76ECBE9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21" y="1737604"/>
            <a:ext cx="4162054" cy="1678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19850" y="3934351"/>
            <a:ext cx="4464050" cy="232039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72499" y="36254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후원 하기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08750" y="4342527"/>
            <a:ext cx="4381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처음 단계에서는 회원의 적립금 총액과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기부 여부를 확인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기부할래요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다음 단계로 이동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안 할래요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창을 닫음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후원하기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B6CFE5"/>
                </a:solidFill>
              </a:rPr>
              <a:t>유기 묘 정보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2000" b="1" i="1" kern="0" dirty="0">
                <a:solidFill>
                  <a:srgbClr val="5B4E55"/>
                </a:solidFill>
              </a:rPr>
              <a:t>후원하기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63600" y="3427917"/>
            <a:ext cx="4713807" cy="285223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34190" y="3121516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후원 금액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0872" y="3827875"/>
            <a:ext cx="43815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회원이 기부할 액수를 입력 받음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sz="15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전액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회원의 현재 적립금 총액을 입력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sz="15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기부 액을 입력하고 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기부하기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다음 단계로 이동하며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,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유효한 값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(0 &lt;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입력 값 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&lt;=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적립금 총액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)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이외의 값을 입력했을 경우 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올바른 액수를 입력하세요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.'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라는 메시지 표시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sz="15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역시 안 할래요</a:t>
            </a:r>
            <a:r>
              <a:rPr lang="en-US" altLang="ko-KR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5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창을 닫음</a:t>
            </a: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993437" y="3427917"/>
            <a:ext cx="5204713" cy="282683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76833" y="314011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기부 여부 확인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84117" y="3956832"/>
            <a:ext cx="51440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확인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기부가 확정되며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‘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확인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버튼이 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3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초에 걸쳐 </a:t>
            </a:r>
            <a:endParaRPr lang="en-US" altLang="ko-KR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활성화되도록 하고 시각적으로 표시함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뒤로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기부 액 입력 단계로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되돌아감</a:t>
            </a:r>
            <a:endParaRPr lang="en-US" altLang="ko-KR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en-US" altLang="ko-KR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성공적으로 기부되었을 경우 기부 성공 메시지를 표시 </a:t>
            </a:r>
            <a:endParaRPr lang="en-US" altLang="ko-KR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실패했을 경우 기부 실패 메시지를 표시함</a:t>
            </a:r>
          </a:p>
          <a:p>
            <a:pPr>
              <a:defRPr/>
            </a:pPr>
            <a:endParaRPr lang="ko-KR" altLang="en-US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'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확인</a:t>
            </a:r>
            <a:r>
              <a:rPr lang="en-US" altLang="ko-KR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sz="1400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모든 절차를 완료하고 기부 페이지를 닫음</a:t>
            </a:r>
          </a:p>
          <a:p>
            <a:pPr>
              <a:defRPr/>
            </a:pPr>
            <a:endParaRPr lang="en-US" altLang="ko-KR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ko-KR" altLang="en-US" sz="1400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</p:txBody>
      </p:sp>
      <p:pic>
        <p:nvPicPr>
          <p:cNvPr id="2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F29B408-5C9C-4C52-8078-A41111B9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23" y="1455061"/>
            <a:ext cx="2926036" cy="1550799"/>
          </a:xfrm>
          <a:prstGeom prst="rect">
            <a:avLst/>
          </a:prstGeom>
        </p:spPr>
      </p:pic>
      <p:pic>
        <p:nvPicPr>
          <p:cNvPr id="28" name="그림 5">
            <a:extLst>
              <a:ext uri="{FF2B5EF4-FFF2-40B4-BE49-F238E27FC236}">
                <a16:creationId xmlns:a16="http://schemas.microsoft.com/office/drawing/2014/main" xmlns="" id="{F829CEDB-FE96-4768-B3A1-B09B4D96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146" y="2343862"/>
            <a:ext cx="1901995" cy="659358"/>
          </a:xfrm>
          <a:prstGeom prst="rect">
            <a:avLst/>
          </a:prstGeom>
        </p:spPr>
      </p:pic>
      <p:pic>
        <p:nvPicPr>
          <p:cNvPr id="29" name="그림 6">
            <a:extLst>
              <a:ext uri="{FF2B5EF4-FFF2-40B4-BE49-F238E27FC236}">
                <a16:creationId xmlns:a16="http://schemas.microsoft.com/office/drawing/2014/main" xmlns="" id="{2B518DF9-86B2-4F0D-8FE9-2028BF58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34" y="1917124"/>
            <a:ext cx="2007885" cy="696067"/>
          </a:xfrm>
          <a:prstGeom prst="rect">
            <a:avLst/>
          </a:prstGeom>
        </p:spPr>
      </p:pic>
      <p:pic>
        <p:nvPicPr>
          <p:cNvPr id="30" name="그림 7">
            <a:extLst>
              <a:ext uri="{FF2B5EF4-FFF2-40B4-BE49-F238E27FC236}">
                <a16:creationId xmlns:a16="http://schemas.microsoft.com/office/drawing/2014/main" xmlns="" id="{66D613F9-E5C3-4EAE-9EC3-ADB16E477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082" y="1516384"/>
            <a:ext cx="2035080" cy="705494"/>
          </a:xfrm>
          <a:prstGeom prst="rect">
            <a:avLst/>
          </a:prstGeom>
        </p:spPr>
      </p:pic>
      <p:pic>
        <p:nvPicPr>
          <p:cNvPr id="31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3355FD0-53B6-49BC-80EE-CFC57C100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20" y="1616223"/>
            <a:ext cx="2969254" cy="1207497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4311981" y="2145156"/>
            <a:ext cx="403029" cy="1588"/>
          </a:xfrm>
          <a:prstGeom prst="straightConnector1">
            <a:avLst/>
          </a:prstGeom>
          <a:ln w="57150">
            <a:solidFill>
              <a:srgbClr val="FFC3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523215" y="2145156"/>
            <a:ext cx="403029" cy="1588"/>
          </a:xfrm>
          <a:prstGeom prst="straightConnector1">
            <a:avLst/>
          </a:prstGeom>
          <a:ln w="57150">
            <a:solidFill>
              <a:srgbClr val="FFC3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실시간 상담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srgbClr val="5B4E55"/>
                </a:solidFill>
              </a:rPr>
              <a:t>[</a:t>
            </a:r>
            <a:r>
              <a:rPr lang="ko-KR" altLang="en-US" b="1" i="1" kern="0" dirty="0">
                <a:solidFill>
                  <a:srgbClr val="5B4E55"/>
                </a:solidFill>
              </a:rPr>
              <a:t>고객</a:t>
            </a:r>
            <a:r>
              <a:rPr lang="en-US" altLang="ko-KR" b="1" i="1" kern="0" dirty="0">
                <a:solidFill>
                  <a:srgbClr val="5B4E55"/>
                </a:solidFill>
              </a:rPr>
              <a:t>]</a:t>
            </a:r>
            <a:r>
              <a:rPr lang="ko-KR" altLang="en-US" b="1" i="1" kern="0" dirty="0">
                <a:solidFill>
                  <a:srgbClr val="5B4E5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[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관리자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]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 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pic>
        <p:nvPicPr>
          <p:cNvPr id="12" name="그림 4">
            <a:extLst>
              <a:ext uri="{FF2B5EF4-FFF2-40B4-BE49-F238E27FC236}">
                <a16:creationId xmlns:a16="http://schemas.microsoft.com/office/drawing/2014/main" xmlns="" id="{880FE6FB-93DE-4D1B-908B-DD4D006790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2106" y="1317749"/>
            <a:ext cx="3024887" cy="18501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B17F634D-8F67-487E-A8BD-D8438CD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04" y="2617706"/>
            <a:ext cx="1997215" cy="329028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rot="10800000" flipV="1">
            <a:off x="3098559" y="2626189"/>
            <a:ext cx="533042" cy="398697"/>
          </a:xfrm>
          <a:prstGeom prst="straightConnector1">
            <a:avLst/>
          </a:prstGeom>
          <a:ln w="76200">
            <a:solidFill>
              <a:srgbClr val="5B4E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F41510C-71D3-41D4-9416-82919DC3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569" y="3217734"/>
            <a:ext cx="1918799" cy="3148799"/>
          </a:xfrm>
          <a:prstGeom prst="rect">
            <a:avLst/>
          </a:prstGeom>
        </p:spPr>
      </p:pic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490734" y="2071486"/>
            <a:ext cx="5586074" cy="380061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27514" y="2519476"/>
            <a:ext cx="53712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홈 페이지에서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'INQUIRY'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누르면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새 창에서 실시간 상담 페이지를 표시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처음 접속하면 먼저 미리 준비된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4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개의선택지를 출력</a:t>
            </a:r>
          </a:p>
          <a:p>
            <a:pPr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상단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3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개의 선택지 중 하나를 선택 시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각 버튼에 적힌 질문을 입력하고 정형화된 답변을 표시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상단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3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개의 선택지 중 하나를 누를 경우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정형화된 답변을 출력하고 고객이 원하는 기능을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포함한 페이지로 이동하는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URL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을 안내함</a:t>
            </a:r>
            <a:endParaRPr lang="ko-KR" altLang="en-US" dirty="0">
              <a:solidFill>
                <a:srgbClr val="5B4E55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137560" y="1514966"/>
            <a:ext cx="1325843" cy="469845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홈페이지</a:t>
            </a:r>
            <a:endParaRPr lang="ko-KR" altLang="en-US" sz="16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3697324" y="2405898"/>
            <a:ext cx="1035021" cy="341636"/>
          </a:xfrm>
          <a:prstGeom prst="roundRect">
            <a:avLst/>
          </a:prstGeom>
          <a:solidFill>
            <a:srgbClr val="FFC35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INQUIRY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50847" y="1731650"/>
            <a:ext cx="2448512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고객 실시간 상담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실시간 상담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srgbClr val="5B4E55"/>
                </a:solidFill>
              </a:rPr>
              <a:t>[</a:t>
            </a:r>
            <a:r>
              <a:rPr lang="ko-KR" altLang="en-US" b="1" i="1" kern="0" dirty="0">
                <a:solidFill>
                  <a:srgbClr val="5B4E55"/>
                </a:solidFill>
              </a:rPr>
              <a:t>고객</a:t>
            </a:r>
            <a:r>
              <a:rPr lang="en-US" altLang="ko-KR" b="1" i="1" kern="0" dirty="0">
                <a:solidFill>
                  <a:srgbClr val="5B4E55"/>
                </a:solidFill>
              </a:rPr>
              <a:t>]</a:t>
            </a:r>
            <a:r>
              <a:rPr lang="ko-KR" altLang="en-US" b="1" i="1" kern="0" dirty="0">
                <a:solidFill>
                  <a:srgbClr val="5B4E5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[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관리자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]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 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251310" y="1733460"/>
            <a:ext cx="6825498" cy="447232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66457" y="1384957"/>
            <a:ext cx="2448512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고객 실시간 상담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18100" y="2107779"/>
            <a:ext cx="65760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직접 상담이 필요해요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!'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누를 경우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모든 선택지를 비활성화하고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Spring-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WebSocket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을 통해 채팅 서  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버와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연결함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이 때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Handshake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가 발생하기 전 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WebSocket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 Session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의 속성에 회원의 아이디 정보를 저장하기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위해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Handshake Interceptor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를 사용함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상담은 직원과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1:1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로만 이루어지므로 사용자가 접속 시   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WebSocket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 Handler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는 상담 참여자들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(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고객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+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직원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)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의 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Session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으로 구성된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와 그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들로 구성된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Map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을 생성해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고객과 직원을 매핑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채팅 방의 역할을 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이후 직원이 채팅 요청에 응할 때까지 대기하게 됨</a:t>
            </a:r>
          </a:p>
        </p:txBody>
      </p:sp>
      <p:pic>
        <p:nvPicPr>
          <p:cNvPr id="1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5753E94-724F-4FF3-A2F7-7B39BB16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66" y="1783297"/>
            <a:ext cx="25074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실시간 상담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srgbClr val="B6CFE5"/>
                </a:solidFill>
              </a:rPr>
              <a:t>[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]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en-US" altLang="ko-KR" b="1" i="1" kern="0" dirty="0">
                <a:solidFill>
                  <a:srgbClr val="5B4E55"/>
                </a:solidFill>
              </a:rPr>
              <a:t>[</a:t>
            </a:r>
            <a:r>
              <a:rPr lang="ko-KR" altLang="en-US" b="1" i="1" kern="0" dirty="0">
                <a:solidFill>
                  <a:srgbClr val="5B4E55"/>
                </a:solidFill>
              </a:rPr>
              <a:t>관리자</a:t>
            </a:r>
            <a:r>
              <a:rPr lang="en-US" altLang="ko-KR" b="1" i="1" kern="0" dirty="0">
                <a:solidFill>
                  <a:srgbClr val="5B4E55"/>
                </a:solidFill>
              </a:rPr>
              <a:t>]</a:t>
            </a:r>
            <a:r>
              <a:rPr lang="ko-KR" altLang="en-US" b="1" i="1" kern="0" dirty="0">
                <a:solidFill>
                  <a:srgbClr val="5B4E55"/>
                </a:solidFill>
              </a:rPr>
              <a:t>실시간 상담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2587189" y="3666268"/>
            <a:ext cx="6825498" cy="2574187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63659" y="3447775"/>
            <a:ext cx="258693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관리자 실시간 상담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40978" y="4114259"/>
            <a:ext cx="6576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사용자가 실시간 상담 서버에 접속하면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를 통해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관리자 페이지의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실시간 상담 목록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에 등록됨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관리자는 각 상담 요청에 대해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응답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눌러 응답할 수 있고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, 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필요에 따라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삭제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버튼을 눌러 요청을 강제로 취소시킬 수 있음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직원이 응답할 경우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응답 여부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항목이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응답 중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으로 변경됨</a:t>
            </a:r>
          </a:p>
        </p:txBody>
      </p:sp>
      <p:pic>
        <p:nvPicPr>
          <p:cNvPr id="12" name="그림 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xmlns="" id="{433B6C4D-6529-4A94-AE10-F6C7CC00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42" y="1573129"/>
            <a:ext cx="8336195" cy="1672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실시간 상담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229642" y="2357506"/>
            <a:ext cx="6825498" cy="310289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244789" y="1987334"/>
            <a:ext cx="2448512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관리자 실시간 상담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96432" y="2710156"/>
            <a:ext cx="6576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직원과 고객 간의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매핑이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정상적으로 완료되면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1:1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상담이 이루어짐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사용자가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채팅창을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닫으면 상담이 종료되며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실시간 상담 목록의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응답 여부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항목이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응답 완료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'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로 변경됨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사용자 또는 직원이 </a:t>
            </a:r>
            <a:r>
              <a:rPr lang="ko-KR" altLang="en-US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채팅창을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닫으면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/>
                <a:ea typeface="카페24 아네모네에어"/>
              </a:rPr>
              <a:t>WebSocket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Handler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의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Session 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에서 해당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Session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이 제거되고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, </a:t>
            </a: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사용자와 직원이 모두 접속을 종료하여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Session 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가 </a:t>
            </a:r>
            <a:endParaRPr lang="en-US" altLang="ko-KR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  <a:p>
            <a:pPr>
              <a:defRPr/>
            </a:pP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빈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가 되면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Session List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도 </a:t>
            </a:r>
            <a:r>
              <a:rPr lang="en-US" altLang="ko-KR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Map</a:t>
            </a:r>
            <a:r>
              <a:rPr lang="ko-KR" altLang="en-US" dirty="0">
                <a:solidFill>
                  <a:srgbClr val="5B4E55"/>
                </a:solidFill>
                <a:latin typeface="카페24 아네모네에어"/>
                <a:ea typeface="카페24 아네모네에어"/>
              </a:rPr>
              <a:t>에서 제거됨</a:t>
            </a:r>
          </a:p>
          <a:p>
            <a:pPr>
              <a:buFont typeface="Arial" pitchFamily="34" charset="0"/>
              <a:buChar char="•"/>
              <a:defRPr/>
            </a:pPr>
            <a:endParaRPr lang="ko-KR" altLang="en-US" dirty="0">
              <a:solidFill>
                <a:srgbClr val="5B4E55"/>
              </a:solidFill>
              <a:latin typeface="카페24 아네모네에어"/>
              <a:ea typeface="카페24 아네모네에어"/>
            </a:endParaRPr>
          </a:p>
        </p:txBody>
      </p:sp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srgbClr val="B6CFE5"/>
                </a:solidFill>
              </a:rPr>
              <a:t>[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고객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]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실시간 상담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en-US" altLang="ko-KR" b="1" i="1" kern="0" dirty="0">
                <a:solidFill>
                  <a:srgbClr val="5B4E55"/>
                </a:solidFill>
              </a:rPr>
              <a:t>[</a:t>
            </a:r>
            <a:r>
              <a:rPr lang="ko-KR" altLang="en-US" b="1" i="1" kern="0" dirty="0">
                <a:solidFill>
                  <a:srgbClr val="5B4E55"/>
                </a:solidFill>
              </a:rPr>
              <a:t>관리자</a:t>
            </a:r>
            <a:r>
              <a:rPr lang="en-US" altLang="ko-KR" b="1" i="1" kern="0" dirty="0">
                <a:solidFill>
                  <a:srgbClr val="5B4E55"/>
                </a:solidFill>
              </a:rPr>
              <a:t>]</a:t>
            </a:r>
            <a:r>
              <a:rPr lang="ko-KR" altLang="en-US" b="1" i="1" kern="0" dirty="0">
                <a:solidFill>
                  <a:srgbClr val="5B4E55"/>
                </a:solidFill>
              </a:rPr>
              <a:t>실시간 상담</a:t>
            </a:r>
            <a:r>
              <a:rPr lang="en-US" altLang="ko-KR" b="1" i="1" kern="0" dirty="0">
                <a:solidFill>
                  <a:srgbClr val="5B4E55"/>
                </a:solidFill>
              </a:rPr>
              <a:t> </a:t>
            </a:r>
          </a:p>
        </p:txBody>
      </p:sp>
      <p:pic>
        <p:nvPicPr>
          <p:cNvPr id="1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11E6A70-6866-40CD-BC99-EFA0E47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4" y="1874304"/>
            <a:ext cx="25154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http://localhost:9090/cattel/admin</a:t>
            </a: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7" name="그림 6" descr="관리자페이지.JPG"/>
          <p:cNvPicPr>
            <a:picLocks noChangeAspect="1"/>
          </p:cNvPicPr>
          <p:nvPr/>
        </p:nvPicPr>
        <p:blipFill>
          <a:blip r:embed="rId2"/>
          <a:srcRect l="694" t="9369" r="1614" b="885"/>
          <a:stretch>
            <a:fillRect/>
          </a:stretch>
        </p:blipFill>
        <p:spPr>
          <a:xfrm>
            <a:off x="874331" y="1575094"/>
            <a:ext cx="6287591" cy="467125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344755" y="1533074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관리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44755" y="2232528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관리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44755" y="2931982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객실 관리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44755" y="3631436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매출 관리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44755" y="4330890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투숙 일지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344755" y="5030344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실시간 상담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344755" y="5729799"/>
            <a:ext cx="2453613" cy="475436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게시판 이동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410339" y="3863737"/>
            <a:ext cx="713549" cy="5285"/>
          </a:xfrm>
          <a:prstGeom prst="straightConnector1">
            <a:avLst/>
          </a:prstGeom>
          <a:ln w="76200">
            <a:solidFill>
              <a:srgbClr val="FFC3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>
                <a:solidFill>
                  <a:srgbClr val="5B4E55"/>
                </a:solidFill>
              </a:rPr>
              <a:t>관리자 페이지</a:t>
            </a:r>
            <a:endParaRPr lang="en-US" altLang="ko-KR" sz="2000" b="1" i="1" kern="0" dirty="0">
              <a:solidFill>
                <a:srgbClr val="5B4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개발 일정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2895600" y="1624737"/>
            <a:ext cx="8153400" cy="95971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주제 선정 및 파트 분배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주요 기능 구상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요구사항 분석서 작성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12789" y="181309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1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 차</a:t>
            </a:r>
          </a:p>
        </p:txBody>
      </p:sp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2895600" y="2824887"/>
            <a:ext cx="8153400" cy="95971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애플리케이션 설계서 작성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DB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테이블 작성</a:t>
            </a:r>
          </a:p>
        </p:txBody>
      </p:sp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2895600" y="4025037"/>
            <a:ext cx="8153400" cy="95971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Model 2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방식으로 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Back-End, Front-End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개발</a:t>
            </a: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2895600" y="5225187"/>
            <a:ext cx="8153400" cy="95971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spring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으로 변환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코드 디버깅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발표 준비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012789" y="2983614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2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 차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2789" y="4154131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3-4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 차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12789" y="53246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5-6 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주 차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예약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7" name="그림 6" descr="캘린더.JPG"/>
          <p:cNvPicPr>
            <a:picLocks noChangeAspect="1"/>
          </p:cNvPicPr>
          <p:nvPr/>
        </p:nvPicPr>
        <p:blipFill>
          <a:blip r:embed="rId2"/>
          <a:srcRect l="2247" t="12463" r="3858" b="671"/>
          <a:stretch>
            <a:fillRect/>
          </a:stretch>
        </p:blipFill>
        <p:spPr>
          <a:xfrm>
            <a:off x="961969" y="1405954"/>
            <a:ext cx="6575223" cy="4919330"/>
          </a:xfrm>
          <a:prstGeom prst="rect">
            <a:avLst/>
          </a:prstGeom>
        </p:spPr>
      </p:pic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891325" y="4429107"/>
            <a:ext cx="3214935" cy="1569991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날짜를 클릭하면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선택된 날짜의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목록 페이지로 이동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478021" y="411495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날짜 클릭</a:t>
            </a: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891325" y="2077037"/>
            <a:ext cx="3214935" cy="1569991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FullCalendar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사용하여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해당하는 날짜에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목록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(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예약번호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 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띄움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78021" y="176288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캘린더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(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예약목록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)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5B4E55"/>
                </a:solidFill>
              </a:rPr>
              <a:t>캘린더</a:t>
            </a:r>
            <a:r>
              <a:rPr lang="en-US" altLang="ko-KR" sz="1600" b="1" i="1" kern="0" dirty="0">
                <a:solidFill>
                  <a:srgbClr val="5B4E55"/>
                </a:solidFill>
              </a:rPr>
              <a:t>(</a:t>
            </a:r>
            <a:r>
              <a:rPr lang="ko-KR" altLang="en-US" sz="1600" b="1" i="1" kern="0" dirty="0">
                <a:solidFill>
                  <a:srgbClr val="5B4E55"/>
                </a:solidFill>
              </a:rPr>
              <a:t>예약목록</a:t>
            </a:r>
            <a:r>
              <a:rPr lang="en-US" altLang="ko-KR" sz="1600" b="1" i="1" kern="0" dirty="0">
                <a:solidFill>
                  <a:srgbClr val="5B4E55"/>
                </a:solidFill>
              </a:rPr>
              <a:t>)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날짜 별 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예약검색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최근 예약</a:t>
            </a:r>
            <a:endParaRPr lang="en-US" altLang="ko-KR" sz="1400" b="1" i="1" kern="0" dirty="0">
              <a:solidFill>
                <a:srgbClr val="B6CF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예약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891325" y="3983842"/>
            <a:ext cx="3358960" cy="2091733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하나의 예약부터 여러 개의 예약 까지 한번에 삭제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체크박스로 선택된 예약들을 </a:t>
            </a:r>
            <a:r>
              <a:rPr lang="en-US" altLang="ko-KR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ajax</a:t>
            </a:r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 보내 삭제 처리</a:t>
            </a:r>
            <a:endParaRPr lang="en-US" altLang="ko-KR" sz="2000" dirty="0">
              <a:solidFill>
                <a:srgbClr val="FFF6E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6E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   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11730" y="3736735"/>
            <a:ext cx="2194739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삭제</a:t>
            </a: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891325" y="1945772"/>
            <a:ext cx="3214935" cy="164358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캘린더에서 클릭한 날짜가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한 예약  총 기간에 속해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있으면 정보를 불러와서 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리스트를 출력함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482458" y="1594916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하루 예약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i="1" kern="0" dirty="0">
                <a:solidFill>
                  <a:srgbClr val="B6CFE5"/>
                </a:solidFill>
              </a:rPr>
              <a:t>캘린더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(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), </a:t>
            </a:r>
            <a:r>
              <a:rPr lang="ko-KR" altLang="en-US" sz="1600" b="1" i="1" kern="0" dirty="0">
                <a:solidFill>
                  <a:srgbClr val="5B4E55"/>
                </a:solidFill>
              </a:rPr>
              <a:t>날짜 별 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예약검색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최근 예약</a:t>
            </a:r>
            <a:endParaRPr lang="en-US" altLang="ko-KR" sz="1400" b="1" i="1" kern="0" dirty="0">
              <a:solidFill>
                <a:srgbClr val="B6CFE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0D77A6E-C1E9-4896-BF2C-1C2281C91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5"/>
          <a:stretch/>
        </p:blipFill>
        <p:spPr>
          <a:xfrm>
            <a:off x="995753" y="3666435"/>
            <a:ext cx="6457429" cy="26422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91E59D-D095-410B-82B1-D5A9CDD0C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5753" y="1662610"/>
            <a:ext cx="6461489" cy="1904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예약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370750" y="2479166"/>
            <a:ext cx="3853165" cy="2856314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232295" y="2176040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수정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i="1" kern="0" dirty="0">
                <a:solidFill>
                  <a:srgbClr val="B6CFE5"/>
                </a:solidFill>
              </a:rPr>
              <a:t>캘린더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(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), </a:t>
            </a:r>
            <a:r>
              <a:rPr lang="ko-KR" altLang="en-US" sz="1600" b="1" i="1" kern="0" dirty="0">
                <a:solidFill>
                  <a:srgbClr val="5B4E55"/>
                </a:solidFill>
              </a:rPr>
              <a:t>날짜 별 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예약검색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최근 예약</a:t>
            </a:r>
            <a:endParaRPr lang="en-US" altLang="ko-KR" sz="1400" b="1" i="1" kern="0" dirty="0">
              <a:solidFill>
                <a:srgbClr val="B6CFE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7847" y="2911220"/>
            <a:ext cx="327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선택한 예약의 예약 정보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회원정보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정보를 한번에 불러옴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비회원일 경우 비회원 정보와 비회원 고양이 정보를 불러옴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정보를 수정 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DC3C88-D979-4BC5-8B30-455646483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3001" y="1509626"/>
            <a:ext cx="6308076" cy="4617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예약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183057" y="2086501"/>
            <a:ext cx="3853165" cy="3922405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118599" y="1777634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 검색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i="1" kern="0" dirty="0">
                <a:solidFill>
                  <a:srgbClr val="B6CFE5"/>
                </a:solidFill>
              </a:rPr>
              <a:t>캘린더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(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),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날짜 별 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5B4E55"/>
                </a:solidFill>
              </a:rPr>
              <a:t>예약검색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최근 예약</a:t>
            </a:r>
            <a:endParaRPr lang="en-US" altLang="ko-KR" sz="1400" b="1" i="1" kern="0" dirty="0">
              <a:solidFill>
                <a:srgbClr val="B6CFE5"/>
              </a:solidFill>
            </a:endParaRPr>
          </a:p>
        </p:txBody>
      </p:sp>
      <p:pic>
        <p:nvPicPr>
          <p:cNvPr id="18" name="그림 17" descr="예약검색결과.JPG"/>
          <p:cNvPicPr>
            <a:picLocks noChangeAspect="1"/>
          </p:cNvPicPr>
          <p:nvPr/>
        </p:nvPicPr>
        <p:blipFill>
          <a:blip r:embed="rId2"/>
          <a:srcRect l="4836" t="31992" r="4376" b="24255"/>
          <a:stretch>
            <a:fillRect/>
          </a:stretch>
        </p:blipFill>
        <p:spPr>
          <a:xfrm>
            <a:off x="1183962" y="4085730"/>
            <a:ext cx="5560398" cy="2167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 descr="예약검색.JPG"/>
          <p:cNvPicPr>
            <a:picLocks noChangeAspect="1"/>
          </p:cNvPicPr>
          <p:nvPr/>
        </p:nvPicPr>
        <p:blipFill>
          <a:blip r:embed="rId3"/>
          <a:srcRect l="3887" t="33166" r="5325" b="21694"/>
          <a:stretch>
            <a:fillRect/>
          </a:stretch>
        </p:blipFill>
        <p:spPr>
          <a:xfrm>
            <a:off x="1136393" y="1596237"/>
            <a:ext cx="5560398" cy="2235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568902" y="2615240"/>
            <a:ext cx="32717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1.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예약일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체크인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체크아웃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2.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키워드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-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예약자이름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+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전화번호뒷자리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-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예약자이름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-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전화번호뒷자리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3.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객실타입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위 세가지를 통해 검색가능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하나만 입력해도 검색가능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pickadate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라이브러리 이용     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날짜를 선택가능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48807"/>
          <a:stretch>
            <a:fillRect/>
          </a:stretch>
        </p:blipFill>
        <p:spPr>
          <a:xfrm>
            <a:off x="1525972" y="2505968"/>
            <a:ext cx="1341918" cy="14900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예약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061489" y="3234572"/>
            <a:ext cx="3853165" cy="1559421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97031" y="2925705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최근 예약 목록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i="1" kern="0" dirty="0">
                <a:solidFill>
                  <a:srgbClr val="B6CFE5"/>
                </a:solidFill>
              </a:rPr>
              <a:t>캘린더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(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),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날짜 별 예약목록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400" b="1" i="1" kern="0" dirty="0">
                <a:solidFill>
                  <a:srgbClr val="B6CFE5"/>
                </a:solidFill>
              </a:rPr>
              <a:t>예약검색</a:t>
            </a:r>
            <a:r>
              <a:rPr lang="en-US" altLang="ko-KR" sz="14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5B4E55"/>
                </a:solidFill>
              </a:rPr>
              <a:t>최근 예약</a:t>
            </a:r>
            <a:endParaRPr lang="en-US" altLang="ko-KR" sz="1600" b="1" i="1" kern="0" dirty="0">
              <a:solidFill>
                <a:srgbClr val="5B4E5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47334" y="3763311"/>
            <a:ext cx="327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최근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일간 새로 등록된 예약을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목록으로 보여줌</a:t>
            </a:r>
          </a:p>
        </p:txBody>
      </p:sp>
      <p:pic>
        <p:nvPicPr>
          <p:cNvPr id="13" name="그림 12" descr="최근예약내역.JPG"/>
          <p:cNvPicPr>
            <a:picLocks noChangeAspect="1"/>
          </p:cNvPicPr>
          <p:nvPr/>
        </p:nvPicPr>
        <p:blipFill>
          <a:blip r:embed="rId2"/>
          <a:srcRect l="3973" t="32632" r="3772" b="35674"/>
          <a:stretch>
            <a:fillRect/>
          </a:stretch>
        </p:blipFill>
        <p:spPr>
          <a:xfrm>
            <a:off x="1048363" y="4038161"/>
            <a:ext cx="5650252" cy="15698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그림 18" descr="최근예약없음.JPG"/>
          <p:cNvPicPr>
            <a:picLocks noChangeAspect="1"/>
          </p:cNvPicPr>
          <p:nvPr/>
        </p:nvPicPr>
        <p:blipFill>
          <a:blip r:embed="rId3"/>
          <a:srcRect l="4491" t="32739" r="4376" b="37701"/>
          <a:stretch>
            <a:fillRect/>
          </a:stretch>
        </p:blipFill>
        <p:spPr>
          <a:xfrm>
            <a:off x="1032508" y="2161790"/>
            <a:ext cx="5581540" cy="1464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회원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91143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68081" y="415861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srgbClr val="5B4E55"/>
                </a:solidFill>
              </a:rPr>
              <a:t> </a:t>
            </a:r>
            <a:r>
              <a:rPr lang="ko-KR" altLang="en-US" b="1" i="1" kern="0" dirty="0">
                <a:solidFill>
                  <a:srgbClr val="5B4E55"/>
                </a:solidFill>
              </a:rPr>
              <a:t>회원 목록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검색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정보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CC4476-1572-4810-9F9A-4C114A616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457" y="1565779"/>
            <a:ext cx="6563930" cy="4592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xmlns="" id="{BEF6A69D-28A5-4C6D-85CC-D384AA206163}"/>
              </a:ext>
            </a:extLst>
          </p:cNvPr>
          <p:cNvSpPr/>
          <p:nvPr/>
        </p:nvSpPr>
        <p:spPr>
          <a:xfrm>
            <a:off x="7903718" y="1988598"/>
            <a:ext cx="3332825" cy="137825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전체 회원 정보를 불러와 출력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4" name="모서리가 둥근 직사각형 14">
            <a:extLst>
              <a:ext uri="{FF2B5EF4-FFF2-40B4-BE49-F238E27FC236}">
                <a16:creationId xmlns:a16="http://schemas.microsoft.com/office/drawing/2014/main" xmlns="" id="{E73B28FF-4273-425D-A349-46DC959A8D07}"/>
              </a:ext>
            </a:extLst>
          </p:cNvPr>
          <p:cNvSpPr/>
          <p:nvPr/>
        </p:nvSpPr>
        <p:spPr>
          <a:xfrm>
            <a:off x="8551709" y="1565779"/>
            <a:ext cx="2130077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관리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EEF2CF15-AF8F-4EDB-9F3E-944F9E1D9637}"/>
              </a:ext>
            </a:extLst>
          </p:cNvPr>
          <p:cNvSpPr/>
          <p:nvPr/>
        </p:nvSpPr>
        <p:spPr>
          <a:xfrm>
            <a:off x="7903717" y="4188599"/>
            <a:ext cx="3332826" cy="168676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A6688A81-6700-443B-9523-532E78FF89E6}"/>
              </a:ext>
            </a:extLst>
          </p:cNvPr>
          <p:cNvSpPr/>
          <p:nvPr/>
        </p:nvSpPr>
        <p:spPr>
          <a:xfrm>
            <a:off x="8551709" y="3789675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삭제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54370" y="4544705"/>
            <a:ext cx="3848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한 명 또는 여러 명의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/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회원을 삭제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고양이가 있는 회원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</a:p>
          <a:p>
            <a:pPr marL="285750" indent="-285750"/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없는 회원 동시에 삭제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회원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37341" y="1291143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68081" y="415861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목록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회원 검색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정보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0" name="사각형: 둥근 모서리 4">
            <a:extLst>
              <a:ext uri="{FF2B5EF4-FFF2-40B4-BE49-F238E27FC236}">
                <a16:creationId xmlns:a16="http://schemas.microsoft.com/office/drawing/2014/main" xmlns="" id="{BEF6A69D-28A5-4C6D-85CC-D384AA206163}"/>
              </a:ext>
            </a:extLst>
          </p:cNvPr>
          <p:cNvSpPr/>
          <p:nvPr/>
        </p:nvSpPr>
        <p:spPr>
          <a:xfrm>
            <a:off x="7612611" y="2003357"/>
            <a:ext cx="3332825" cy="137825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검색어로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이름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아이디 또는 번호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 검색 가능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4" name="모서리가 둥근 직사각형 14">
            <a:extLst>
              <a:ext uri="{FF2B5EF4-FFF2-40B4-BE49-F238E27FC236}">
                <a16:creationId xmlns:a16="http://schemas.microsoft.com/office/drawing/2014/main" xmlns="" id="{E73B28FF-4273-425D-A349-46DC959A8D07}"/>
              </a:ext>
            </a:extLst>
          </p:cNvPr>
          <p:cNvSpPr/>
          <p:nvPr/>
        </p:nvSpPr>
        <p:spPr>
          <a:xfrm>
            <a:off x="8227713" y="1565779"/>
            <a:ext cx="2130077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검색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EEF2CF15-AF8F-4EDB-9F3E-944F9E1D9637}"/>
              </a:ext>
            </a:extLst>
          </p:cNvPr>
          <p:cNvSpPr/>
          <p:nvPr/>
        </p:nvSpPr>
        <p:spPr>
          <a:xfrm>
            <a:off x="7640065" y="4188599"/>
            <a:ext cx="3412633" cy="122678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검색 한 회원 리스트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페이징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처리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A6688A81-6700-443B-9523-532E78FF89E6}"/>
              </a:ext>
            </a:extLst>
          </p:cNvPr>
          <p:cNvSpPr/>
          <p:nvPr/>
        </p:nvSpPr>
        <p:spPr>
          <a:xfrm>
            <a:off x="8227713" y="3790702"/>
            <a:ext cx="219499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페이징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CFD6214-1EC6-4B7C-89C1-E38BE2AC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6564" y="1542294"/>
            <a:ext cx="5784282" cy="1550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5DEADBB-F62A-4989-B379-FE4756B9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6563" y="3258105"/>
            <a:ext cx="5784281" cy="3050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2227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회원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460518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>
                <a:solidFill>
                  <a:srgbClr val="9AA6C0"/>
                </a:solidFill>
              </a:rPr>
              <a:t>/resources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68081" y="415861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600" b="1" i="1" kern="0" dirty="0">
                <a:solidFill>
                  <a:srgbClr val="5B4E55"/>
                </a:solidFill>
              </a:rPr>
              <a:t>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목록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회원 검색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회원 정보</a:t>
            </a:r>
            <a:endParaRPr lang="en-US" altLang="ko-KR" sz="2000" b="1" i="1" kern="0" dirty="0">
              <a:solidFill>
                <a:srgbClr val="5B4E55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E2BCD07-09FE-4CBB-8906-01EF8209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0600" y="3429000"/>
            <a:ext cx="5691940" cy="29591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4AA27B-661A-4A91-A32F-E93F3FD03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0599" y="1388797"/>
            <a:ext cx="5691941" cy="28896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ED921DA7-61BE-46F3-B569-B0BD6D3619AD}"/>
              </a:ext>
            </a:extLst>
          </p:cNvPr>
          <p:cNvSpPr/>
          <p:nvPr/>
        </p:nvSpPr>
        <p:spPr>
          <a:xfrm>
            <a:off x="7495339" y="1996962"/>
            <a:ext cx="3433073" cy="1444434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선택한 회원정보를 불러오고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회원의 고양이 정보를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마리 수 대로 불러옴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7" name="모서리가 둥근 직사각형 14">
            <a:extLst>
              <a:ext uri="{FF2B5EF4-FFF2-40B4-BE49-F238E27FC236}">
                <a16:creationId xmlns:a16="http://schemas.microsoft.com/office/drawing/2014/main" xmlns="" id="{55AE1078-5E38-40D8-B606-5062FECDCFC0}"/>
              </a:ext>
            </a:extLst>
          </p:cNvPr>
          <p:cNvSpPr/>
          <p:nvPr/>
        </p:nvSpPr>
        <p:spPr>
          <a:xfrm>
            <a:off x="8096714" y="1545631"/>
            <a:ext cx="2130077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상세</a:t>
            </a:r>
          </a:p>
        </p:txBody>
      </p:sp>
      <p:sp>
        <p:nvSpPr>
          <p:cNvPr id="19" name="사각형: 둥근 모서리 4">
            <a:extLst>
              <a:ext uri="{FF2B5EF4-FFF2-40B4-BE49-F238E27FC236}">
                <a16:creationId xmlns:a16="http://schemas.microsoft.com/office/drawing/2014/main" xmlns="" id="{00378C29-6585-4E3E-835A-0C70B903F1EF}"/>
              </a:ext>
            </a:extLst>
          </p:cNvPr>
          <p:cNvSpPr/>
          <p:nvPr/>
        </p:nvSpPr>
        <p:spPr>
          <a:xfrm>
            <a:off x="7495339" y="4188344"/>
            <a:ext cx="3433073" cy="170642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회원의 정보를 수정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Ajax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를 이용해 여러 마리의 고양이 정보를 한번에 받아와 수정 처리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8" name="모서리가 둥근 직사각형 14">
            <a:extLst>
              <a:ext uri="{FF2B5EF4-FFF2-40B4-BE49-F238E27FC236}">
                <a16:creationId xmlns:a16="http://schemas.microsoft.com/office/drawing/2014/main" xmlns="" id="{8244CB03-14CE-446B-B2A7-5BC5EEE55F9F}"/>
              </a:ext>
            </a:extLst>
          </p:cNvPr>
          <p:cNvSpPr/>
          <p:nvPr/>
        </p:nvSpPr>
        <p:spPr>
          <a:xfrm>
            <a:off x="8096714" y="3749525"/>
            <a:ext cx="2130077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회원 수정</a:t>
            </a:r>
          </a:p>
        </p:txBody>
      </p:sp>
    </p:spTree>
    <p:extLst>
      <p:ext uri="{BB962C8B-B14F-4D97-AF65-F5344CB8AC3E}">
        <p14:creationId xmlns:p14="http://schemas.microsoft.com/office/powerpoint/2010/main" xmlns="" val="42152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투숙 일지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5B4E55"/>
                </a:solidFill>
              </a:rPr>
              <a:t>예약 회원 리스트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일지 리스트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일지 작성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861269-A777-498C-9B68-15F38057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3861" y="1394063"/>
            <a:ext cx="9007358" cy="24664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1882066" y="4431684"/>
            <a:ext cx="8522563" cy="172636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9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기간 중 당일 날짜가 포함되는 전체 예약정보와 회원 이름</a:t>
            </a:r>
            <a:r>
              <a:rPr lang="en-US" altLang="ko-KR" sz="19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19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아이디 출력</a:t>
            </a:r>
            <a:endParaRPr lang="en-US" altLang="ko-KR" sz="19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비회원은 당일 날짜에 예약이 있어도 해당사항 없음 </a:t>
            </a:r>
            <a:endParaRPr lang="en-US" altLang="ko-KR" sz="19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9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 이름을 누르면 그 회원만의 투숙일지 리스트로 넘어 감</a:t>
            </a:r>
            <a:endParaRPr lang="en-US" altLang="ko-KR" sz="19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4982502" y="4164211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예약자 리스트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투숙 일지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 회원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5B4E55"/>
                </a:solidFill>
              </a:rPr>
              <a:t>일지 리스트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일지 작성</a:t>
            </a:r>
            <a:endParaRPr lang="en-US" altLang="ko-KR" sz="1600" b="1" i="1" kern="0" dirty="0">
              <a:solidFill>
                <a:srgbClr val="B6CFE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7008481" y="1750913"/>
            <a:ext cx="3853165" cy="423247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선택된 특정회원의 전체 투숙일지를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불러와 출력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여러 개의 투숙일지의 디테일한 내용들을 한번에 간단하게 볼 수 있도록 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투숙일지 작성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수정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및 삭제 후 해당 회원의 리스트로 돌아 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페이징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처리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7805337" y="1581117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일지 리스트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79204FD-8BF4-420F-8AF6-022C2986C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2812" y="1457304"/>
            <a:ext cx="4871739" cy="48196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6288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개발 환경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11300" y="1586896"/>
            <a:ext cx="1001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OS : Window 10  /  DB : Oracle 11g Express Edition  /  WAS : Tomcat 8.5</a:t>
            </a:r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76300" y="2584450"/>
            <a:ext cx="2368550" cy="353060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Eclipse</a:t>
            </a: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BootStrap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SqlDeveloper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GitHub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Git</a:t>
            </a:r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3528483" y="2584450"/>
            <a:ext cx="2368550" cy="353060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FullCalendar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Datepicker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유기동물 조회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공공데이터</a:t>
            </a:r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Mail</a:t>
            </a:r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180666" y="2584450"/>
            <a:ext cx="2368550" cy="353060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Java</a:t>
            </a: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Servlet</a:t>
            </a:r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JSP</a:t>
            </a: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JSTL</a:t>
            </a: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JavaScript</a:t>
            </a: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CSS</a:t>
            </a:r>
          </a:p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HTML</a:t>
            </a:r>
          </a:p>
          <a:p>
            <a:pPr algn="ctr"/>
            <a:r>
              <a:rPr lang="en-US" altLang="ko-KR" sz="20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Ajax</a:t>
            </a:r>
          </a:p>
          <a:p>
            <a:pPr algn="ctr"/>
            <a:r>
              <a:rPr lang="en-US" altLang="ko-KR" sz="20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SQL</a:t>
            </a:r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9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832850" y="2584450"/>
            <a:ext cx="2368550" cy="353060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Spring</a:t>
            </a:r>
          </a:p>
          <a:p>
            <a:pPr algn="ctr"/>
            <a:r>
              <a:rPr lang="en-US" altLang="ko-KR" sz="20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MyBatis</a:t>
            </a:r>
            <a:endParaRPr lang="ko-KR" altLang="en-US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63589" y="2270297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Tool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889" y="2270297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API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78539" y="2270297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Lang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032839" y="2270297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Framework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투숙 일지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3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i="1" kern="0" dirty="0">
                <a:solidFill>
                  <a:srgbClr val="B6CFE5"/>
                </a:solidFill>
              </a:rPr>
              <a:t>예약 회원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1600" b="1" i="1" kern="0" dirty="0">
                <a:solidFill>
                  <a:srgbClr val="B6CFE5"/>
                </a:solidFill>
              </a:rPr>
              <a:t>일지 리스트</a:t>
            </a:r>
            <a:r>
              <a:rPr lang="en-US" altLang="ko-KR" sz="1600" b="1" i="1" kern="0" dirty="0">
                <a:solidFill>
                  <a:srgbClr val="B6CFE5"/>
                </a:solidFill>
              </a:rPr>
              <a:t>,</a:t>
            </a:r>
            <a:r>
              <a:rPr lang="ko-KR" altLang="en-US" b="1" i="1" kern="0" dirty="0">
                <a:solidFill>
                  <a:srgbClr val="5B4E55"/>
                </a:solidFill>
              </a:rPr>
              <a:t>일지 작성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2FB4F23D-1247-49B6-8D64-E977180ABCF3}"/>
              </a:ext>
            </a:extLst>
          </p:cNvPr>
          <p:cNvSpPr/>
          <p:nvPr/>
        </p:nvSpPr>
        <p:spPr>
          <a:xfrm>
            <a:off x="6919702" y="2139520"/>
            <a:ext cx="3853165" cy="118073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새로운 투숙일지 작성 가능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9" name="모서리가 둥근 직사각형 20">
            <a:extLst>
              <a:ext uri="{FF2B5EF4-FFF2-40B4-BE49-F238E27FC236}">
                <a16:creationId xmlns:a16="http://schemas.microsoft.com/office/drawing/2014/main" xmlns="" id="{DDB16E57-EBA8-4707-8C51-58D5E49B2C20}"/>
              </a:ext>
            </a:extLst>
          </p:cNvPr>
          <p:cNvSpPr/>
          <p:nvPr/>
        </p:nvSpPr>
        <p:spPr>
          <a:xfrm>
            <a:off x="7790124" y="1815631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일지 작성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262D35-7557-4543-BB17-2D401B34A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1462" y="1430332"/>
            <a:ext cx="4846078" cy="13768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9A9B80F-6AD5-4597-A150-866F9AB92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1462" y="3049494"/>
            <a:ext cx="4829663" cy="31733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사각형: 둥근 모서리 4">
            <a:extLst>
              <a:ext uri="{FF2B5EF4-FFF2-40B4-BE49-F238E27FC236}">
                <a16:creationId xmlns:a16="http://schemas.microsoft.com/office/drawing/2014/main" xmlns="" id="{79107B71-F1EB-4E14-9E18-D6D3E7907BFD}"/>
              </a:ext>
            </a:extLst>
          </p:cNvPr>
          <p:cNvSpPr/>
          <p:nvPr/>
        </p:nvSpPr>
        <p:spPr>
          <a:xfrm>
            <a:off x="6919701" y="4409152"/>
            <a:ext cx="3853165" cy="1180730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선택한 투숙일지 수정 가능</a:t>
            </a:r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xmlns="" id="{8A0631D6-AF68-40F5-89C2-68CAB6CD7E56}"/>
              </a:ext>
            </a:extLst>
          </p:cNvPr>
          <p:cNvSpPr/>
          <p:nvPr/>
        </p:nvSpPr>
        <p:spPr>
          <a:xfrm>
            <a:off x="7790124" y="4043655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일지 수정</a:t>
            </a:r>
          </a:p>
        </p:txBody>
      </p:sp>
    </p:spTree>
    <p:extLst>
      <p:ext uri="{BB962C8B-B14F-4D97-AF65-F5344CB8AC3E}">
        <p14:creationId xmlns:p14="http://schemas.microsoft.com/office/powerpoint/2010/main" xmlns="" val="15474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객실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06695" y="12572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108990" y="2136105"/>
            <a:ext cx="3853165" cy="1313678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44532" y="1827237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객실 목록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5B4E55"/>
                </a:solidFill>
              </a:rPr>
              <a:t>객실목록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객실타입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객실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35458" y="2605467"/>
            <a:ext cx="3271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등록된 객실 타입과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타입 별 객실 목록을 보여줌</a:t>
            </a:r>
          </a:p>
        </p:txBody>
      </p:sp>
      <p:pic>
        <p:nvPicPr>
          <p:cNvPr id="18" name="그림 17" descr="객실목록.JPG"/>
          <p:cNvPicPr>
            <a:picLocks noChangeAspect="1"/>
          </p:cNvPicPr>
          <p:nvPr/>
        </p:nvPicPr>
        <p:blipFill>
          <a:blip r:embed="rId2"/>
          <a:srcRect l="5048" t="9660" r="6826" b="310"/>
          <a:stretch>
            <a:fillRect/>
          </a:stretch>
        </p:blipFill>
        <p:spPr>
          <a:xfrm>
            <a:off x="1039091" y="1579418"/>
            <a:ext cx="5541072" cy="45779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150554" y="4255850"/>
            <a:ext cx="3853165" cy="1557122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086096" y="3946982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객실 타입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53273" y="4760838"/>
            <a:ext cx="3620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타입을 클릭하면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해당되는 객실타입의 상세페이지로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객실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06695" y="12572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B6CFE5"/>
                </a:solidFill>
              </a:rPr>
              <a:t>객실목록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2000" b="1" i="1" kern="0" dirty="0">
                <a:solidFill>
                  <a:srgbClr val="5B4E55"/>
                </a:solidFill>
              </a:rPr>
              <a:t>객실타입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객실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sp>
        <p:nvSpPr>
          <p:cNvPr id="29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900050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113343" y="4366292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상세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0697" y="5093829"/>
            <a:ext cx="248255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객실 타입의 상세정보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타입에 포함된 객실정보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수정</a:t>
            </a:r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삭제</a:t>
            </a:r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목록 이동</a:t>
            </a:r>
          </a:p>
        </p:txBody>
      </p:sp>
      <p:sp>
        <p:nvSpPr>
          <p:cNvPr id="4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3631375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249884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898081" y="46804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839379" y="4372230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등록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91361" y="4342541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수정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9145661" y="428316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삭제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76467" y="5106455"/>
            <a:ext cx="20436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객실 타입의 등록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sz="1600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MultipartFile</a:t>
            </a:r>
            <a:r>
              <a:rPr lang="en-US" altLang="ko-KR" sz="16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이용</a:t>
            </a:r>
            <a:endParaRPr lang="en-US" altLang="ko-KR" sz="16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ko-KR" altLang="en-US" sz="16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객실 사진 등록  </a:t>
            </a:r>
            <a:endParaRPr lang="ko-KR" altLang="en-US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06556" y="5115122"/>
            <a:ext cx="32717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타입 수정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객실고유번호는 변경불가</a:t>
            </a:r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  <a:endParaRPr lang="ko-KR" altLang="en-US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48817" y="5103246"/>
            <a:ext cx="32717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타입과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타입에 포함된 객실 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모두 삭제</a:t>
            </a:r>
          </a:p>
        </p:txBody>
      </p:sp>
      <p:pic>
        <p:nvPicPr>
          <p:cNvPr id="47" name="그림 46" descr="객실타입정보.JPG"/>
          <p:cNvPicPr>
            <a:picLocks noChangeAspect="1"/>
          </p:cNvPicPr>
          <p:nvPr/>
        </p:nvPicPr>
        <p:blipFill>
          <a:blip r:embed="rId2" cstate="print"/>
          <a:srcRect l="10962" t="10979" r="12158" b="3307"/>
          <a:stretch>
            <a:fillRect/>
          </a:stretch>
        </p:blipFill>
        <p:spPr>
          <a:xfrm>
            <a:off x="760022" y="1609106"/>
            <a:ext cx="2671947" cy="24878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그림 47" descr="객실타입등록.JPG"/>
          <p:cNvPicPr>
            <a:picLocks noChangeAspect="1"/>
          </p:cNvPicPr>
          <p:nvPr/>
        </p:nvPicPr>
        <p:blipFill>
          <a:blip r:embed="rId3" cstate="print"/>
          <a:srcRect l="6406" t="30160" r="20266" b="8462"/>
          <a:stretch>
            <a:fillRect/>
          </a:stretch>
        </p:blipFill>
        <p:spPr>
          <a:xfrm>
            <a:off x="3582389" y="1609106"/>
            <a:ext cx="2476006" cy="17082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9" name="그림 48" descr="객실타입수정.JPG"/>
          <p:cNvPicPr>
            <a:picLocks noChangeAspect="1"/>
          </p:cNvPicPr>
          <p:nvPr/>
        </p:nvPicPr>
        <p:blipFill>
          <a:blip r:embed="rId4" cstate="print"/>
          <a:srcRect l="10671" t="24645" r="24567" b="5584"/>
          <a:stretch>
            <a:fillRect/>
          </a:stretch>
        </p:blipFill>
        <p:spPr>
          <a:xfrm>
            <a:off x="6208815" y="1609106"/>
            <a:ext cx="2499757" cy="23869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0" name="그림 49" descr="객실타입삭제.JPG"/>
          <p:cNvPicPr>
            <a:picLocks noChangeAspect="1"/>
          </p:cNvPicPr>
          <p:nvPr/>
        </p:nvPicPr>
        <p:blipFill>
          <a:blip r:embed="rId5" cstate="print"/>
          <a:srcRect l="18039" t="5859" r="15745" b="6940"/>
          <a:stretch>
            <a:fillRect/>
          </a:stretch>
        </p:blipFill>
        <p:spPr>
          <a:xfrm>
            <a:off x="8858991" y="1609106"/>
            <a:ext cx="2309751" cy="24551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객실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06695" y="12572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B6CFE5"/>
                </a:solidFill>
              </a:rPr>
              <a:t>객실목록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객실타입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2000" b="1" i="1" kern="0" dirty="0">
                <a:solidFill>
                  <a:srgbClr val="5B4E55"/>
                </a:solidFill>
              </a:rPr>
              <a:t>객실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4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101939" y="4718545"/>
            <a:ext cx="4301342" cy="1441284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2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036116" y="47185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684313" y="4718545"/>
            <a:ext cx="2368550" cy="1488786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69113" y="435301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등록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77593" y="435301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수정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31893" y="4353015"/>
            <a:ext cx="1901861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삭제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13635" y="5141339"/>
            <a:ext cx="327175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 타입 옵션을 선택하면 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Ajax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로 타입의 정보가 출력되어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등록 시 참고할 수 있음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ko-KR" altLang="en-US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92788" y="5153222"/>
            <a:ext cx="32717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수정</a:t>
            </a:r>
            <a:endParaRPr lang="en-US" altLang="ko-KR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객실이름 수정가능</a:t>
            </a:r>
            <a:r>
              <a:rPr lang="en-US" altLang="ko-KR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  <a:endParaRPr lang="ko-KR" altLang="en-US" sz="1700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35049" y="5141346"/>
            <a:ext cx="327175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 삭제</a:t>
            </a:r>
          </a:p>
        </p:txBody>
      </p:sp>
      <p:pic>
        <p:nvPicPr>
          <p:cNvPr id="28" name="그림 27" descr="객실등록.JPG"/>
          <p:cNvPicPr>
            <a:picLocks noChangeAspect="1"/>
          </p:cNvPicPr>
          <p:nvPr/>
        </p:nvPicPr>
        <p:blipFill>
          <a:blip r:embed="rId2"/>
          <a:srcRect l="5630" t="33516" r="7020" b="20570"/>
          <a:stretch>
            <a:fillRect/>
          </a:stretch>
        </p:blipFill>
        <p:spPr>
          <a:xfrm>
            <a:off x="819398" y="2024743"/>
            <a:ext cx="4767942" cy="2026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0" name="그림 29" descr="객실목록.JPG"/>
          <p:cNvPicPr>
            <a:picLocks noChangeAspect="1"/>
          </p:cNvPicPr>
          <p:nvPr/>
        </p:nvPicPr>
        <p:blipFill>
          <a:blip r:embed="rId3"/>
          <a:srcRect l="12804" t="49461" r="19041" b="430"/>
          <a:stretch>
            <a:fillRect/>
          </a:stretch>
        </p:blipFill>
        <p:spPr>
          <a:xfrm>
            <a:off x="6507678" y="1710048"/>
            <a:ext cx="4174177" cy="24819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매출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06695" y="12572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5B4E55"/>
                </a:solidFill>
              </a:rPr>
              <a:t>일별 매출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b="1" i="1" kern="0" dirty="0">
                <a:solidFill>
                  <a:srgbClr val="B6CFE5"/>
                </a:solidFill>
              </a:rPr>
              <a:t>월별 매출</a:t>
            </a:r>
            <a:endParaRPr lang="en-US" altLang="ko-KR" b="1" i="1" kern="0" dirty="0">
              <a:solidFill>
                <a:srgbClr val="B6CFE5"/>
              </a:solidFill>
            </a:endParaRPr>
          </a:p>
        </p:txBody>
      </p:sp>
      <p:pic>
        <p:nvPicPr>
          <p:cNvPr id="19" name="그림 18" descr="매출일별.JPG"/>
          <p:cNvPicPr>
            <a:picLocks noChangeAspect="1"/>
          </p:cNvPicPr>
          <p:nvPr/>
        </p:nvPicPr>
        <p:blipFill>
          <a:blip r:embed="rId2"/>
          <a:srcRect l="6599" t="20753" r="9153" b="1415"/>
          <a:stretch>
            <a:fillRect/>
          </a:stretch>
        </p:blipFill>
        <p:spPr>
          <a:xfrm>
            <a:off x="855022" y="1543792"/>
            <a:ext cx="5916286" cy="44116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183057" y="2347773"/>
            <a:ext cx="3853165" cy="337611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18599" y="2038906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일별 매출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32335" y="2834948"/>
            <a:ext cx="34276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필요한 정보를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VIEW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테이블로 만들어서 출력함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FullCalendar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를 사용하여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하루의 매출의 표시함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예약등록일 기준으로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하루의 현금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카드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총 매출이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각기 다른 색으로 표시됨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srgbClr val="9AA6C0"/>
                </a:solidFill>
              </a:rPr>
              <a:t>[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관리자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] </a:t>
            </a:r>
            <a:r>
              <a:rPr lang="ko-KR" altLang="en-US" sz="2000" b="1" i="1" kern="0" dirty="0">
                <a:solidFill>
                  <a:srgbClr val="9AA6C0"/>
                </a:solidFill>
              </a:rPr>
              <a:t>매출 관리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606695" y="1257261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6448369" y="397243"/>
            <a:ext cx="5007543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i="1" kern="0" dirty="0">
                <a:solidFill>
                  <a:srgbClr val="B6CFE5"/>
                </a:solidFill>
              </a:rPr>
              <a:t>일별 매출</a:t>
            </a:r>
            <a:r>
              <a:rPr lang="en-US" altLang="ko-KR" b="1" i="1" kern="0" dirty="0">
                <a:solidFill>
                  <a:srgbClr val="B6CFE5"/>
                </a:solidFill>
              </a:rPr>
              <a:t>, </a:t>
            </a:r>
            <a:r>
              <a:rPr lang="ko-KR" altLang="en-US" sz="2000" b="1" i="1" kern="0" dirty="0">
                <a:solidFill>
                  <a:srgbClr val="5B4E55"/>
                </a:solidFill>
              </a:rPr>
              <a:t>월별 매출</a:t>
            </a:r>
            <a:endParaRPr lang="en-US" altLang="ko-KR" b="1" i="1" kern="0" dirty="0">
              <a:solidFill>
                <a:srgbClr val="5B4E55"/>
              </a:solidFill>
            </a:endParaRPr>
          </a:p>
        </p:txBody>
      </p:sp>
      <p:sp>
        <p:nvSpPr>
          <p:cNvPr id="20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7236499" y="1843042"/>
            <a:ext cx="3853165" cy="4332109"/>
          </a:xfrm>
          <a:prstGeom prst="roundRect">
            <a:avLst/>
          </a:prstGeom>
          <a:solidFill>
            <a:srgbClr val="FFF6E5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algn="ctr"/>
            <a:endParaRPr lang="en-US" altLang="ko-KR" sz="20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72041" y="1534176"/>
            <a:ext cx="2130076" cy="606253"/>
          </a:xfrm>
          <a:prstGeom prst="roundRect">
            <a:avLst>
              <a:gd name="adj" fmla="val 50000"/>
            </a:avLst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월별 매출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38952" y="2282717"/>
            <a:ext cx="36635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DB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에서 필요한 정보를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VIEW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테이블로 만들어서 출력함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등록일 기준으로 매출이 집계됨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연도를 설정하여 해당되는 연도 의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월별 매출을 한눈에 볼 수 있음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카드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현금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포인트</a:t>
            </a: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매출의 횟수와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금액을 표시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모든 항목의 합계를 표시하여 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연 매출내역을 볼 수 있음</a:t>
            </a:r>
            <a:endParaRPr lang="en-US" altLang="ko-KR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12" name="그림 11" descr="매출월별.JPG"/>
          <p:cNvPicPr>
            <a:picLocks noChangeAspect="1"/>
          </p:cNvPicPr>
          <p:nvPr/>
        </p:nvPicPr>
        <p:blipFill>
          <a:blip r:embed="rId2"/>
          <a:srcRect l="7472" t="21354" r="10801" b="6820"/>
          <a:stretch>
            <a:fillRect/>
          </a:stretch>
        </p:blipFill>
        <p:spPr>
          <a:xfrm>
            <a:off x="807522" y="1692233"/>
            <a:ext cx="6185666" cy="43879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925938" y="1855494"/>
            <a:ext cx="7717824" cy="21253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815872" y="2359871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감사합니다</a:t>
            </a:r>
            <a:r>
              <a:rPr lang="en-US" altLang="ko-KR" sz="6600" b="1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.</a:t>
            </a:r>
            <a:endParaRPr lang="en-US" altLang="ko-KR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pic>
        <p:nvPicPr>
          <p:cNvPr id="86" name="그림 85" descr="cat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37500" y="2415764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4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설 계 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( Use Case Diagram)</a:t>
            </a: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8" name="그림 7" descr="KakaoTalk_20210325_215914230.jpg"/>
          <p:cNvPicPr>
            <a:picLocks noChangeAspect="1"/>
          </p:cNvPicPr>
          <p:nvPr/>
        </p:nvPicPr>
        <p:blipFill>
          <a:blip r:embed="rId2"/>
          <a:srcRect l="8294" t="11593" r="9242" b="8475"/>
          <a:stretch>
            <a:fillRect/>
          </a:stretch>
        </p:blipFill>
        <p:spPr>
          <a:xfrm>
            <a:off x="1441450" y="1403349"/>
            <a:ext cx="9105900" cy="49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설 계</a:t>
            </a:r>
            <a:r>
              <a:rPr lang="en-US" altLang="ko-KR" sz="2000" b="1" i="1" kern="0" dirty="0">
                <a:solidFill>
                  <a:srgbClr val="9AA6C0"/>
                </a:solidFill>
              </a:rPr>
              <a:t> (Data Base)</a:t>
            </a: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8" name="그림 7" descr="D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9" y="1963301"/>
            <a:ext cx="10851289" cy="373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2762" y="5741721"/>
            <a:ext cx="191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AA6C0"/>
                </a:solidFill>
                <a:latin typeface="카페24 아네모네에어" pitchFamily="2" charset="-127"/>
                <a:ea typeface="카페24 아네모네에어" pitchFamily="2" charset="-127"/>
              </a:rPr>
              <a:t>* </a:t>
            </a:r>
            <a:r>
              <a:rPr lang="ko-KR" altLang="en-US" dirty="0">
                <a:solidFill>
                  <a:srgbClr val="9AA6C0"/>
                </a:solidFill>
                <a:latin typeface="카페24 아네모네에어" pitchFamily="2" charset="-127"/>
                <a:ea typeface="카페24 아네모네에어" pitchFamily="2" charset="-127"/>
              </a:rPr>
              <a:t>설계 당시 버전</a:t>
            </a:r>
            <a:endParaRPr lang="en-US" altLang="ko-KR" dirty="0">
              <a:solidFill>
                <a:srgbClr val="9AA6C0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dirty="0">
                <a:solidFill>
                  <a:srgbClr val="9AA6C0"/>
                </a:solidFill>
                <a:latin typeface="카페24 아네모네에어" pitchFamily="2" charset="-127"/>
                <a:ea typeface="카페24 아네모네에어" pitchFamily="2" charset="-127"/>
              </a:rPr>
              <a:t>* </a:t>
            </a:r>
            <a:r>
              <a:rPr lang="ko-KR" altLang="en-US" dirty="0">
                <a:solidFill>
                  <a:srgbClr val="9AA6C0"/>
                </a:solidFill>
                <a:latin typeface="카페24 아네모네에어" pitchFamily="2" charset="-127"/>
                <a:ea typeface="카페24 아네모네에어" pitchFamily="2" charset="-127"/>
              </a:rPr>
              <a:t>추후 수정 됨</a:t>
            </a:r>
          </a:p>
        </p:txBody>
      </p:sp>
    </p:spTree>
    <p:extLst>
      <p:ext uri="{BB962C8B-B14F-4D97-AF65-F5344CB8AC3E}">
        <p14:creationId xmlns:p14="http://schemas.microsoft.com/office/powerpoint/2010/main" xmlns="" val="1783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역할 분담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9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46989" y="1519349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98939" y="1519349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50889" y="1519349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4933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황 인 </a:t>
            </a:r>
            <a:r>
              <a:rPr lang="ko-KR" altLang="en-US" sz="2000" dirty="0" err="1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협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(</a:t>
            </a:r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조장</a:t>
            </a:r>
            <a:r>
              <a:rPr lang="en-US" altLang="ko-KR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)</a:t>
            </a:r>
            <a:endParaRPr lang="ko-KR" altLang="en-US" sz="2000" dirty="0">
              <a:solidFill>
                <a:srgbClr val="5B4E55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33183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1008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강 제 윤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79258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0733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김 미 진</a:t>
            </a: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22793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9292" y="2844080"/>
            <a:ext cx="23558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메인 화면 구성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로고디자인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안내페이지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소개</a:t>
            </a:r>
            <a:r>
              <a:rPr lang="en-US" altLang="ko-KR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위치</a:t>
            </a:r>
            <a:r>
              <a:rPr lang="en-US" altLang="ko-KR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</a:t>
            </a:r>
            <a:r>
              <a:rPr lang="ko-KR" altLang="en-US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객실안내</a:t>
            </a:r>
            <a:r>
              <a:rPr lang="en-US" altLang="ko-KR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, </a:t>
            </a:r>
            <a:r>
              <a:rPr lang="ko-KR" altLang="en-US" sz="12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이용안내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r>
              <a:rPr lang="en-US" altLang="ko-KR" sz="1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-----------------------------------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관리자페이지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예약관리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1.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캘린더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예약목록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2.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검색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en-US" altLang="ko-KR" sz="14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최근 예약 목록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객실 관리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매출 관리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0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-----------------------------------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PPT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제작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7310" y="3160586"/>
            <a:ext cx="25706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유기동물 조회 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API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를 이용해 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ko-KR" altLang="en-US" sz="14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유기묘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정보 출력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적립금을 이용한 기부 기능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 사용자와 직원의 실시간 채팅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---------------------------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기본 환경 구성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---------------------------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sz="14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GitHub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강사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Spring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개인 과외 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디버깅 전문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2060" y="2989136"/>
            <a:ext cx="2355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마이페이지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: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투숙일지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관리자페이지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예약관리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1.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캘린더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(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예약목록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)</a:t>
            </a: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2.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하루 예약 목록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</a:t>
            </a:r>
            <a:r>
              <a:rPr lang="en-US" altLang="ko-KR" sz="14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수정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4.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 삭제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회원 관리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Tx/>
              <a:buChar char="-"/>
            </a:pP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투숙일지 관리</a:t>
            </a:r>
            <a:endParaRPr lang="en-US" altLang="ko-KR" sz="14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----------------------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PPT</a:t>
            </a:r>
            <a:r>
              <a:rPr lang="ko-KR" altLang="en-US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제작</a:t>
            </a:r>
            <a:r>
              <a:rPr lang="en-US" altLang="ko-KR" sz="14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1805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>
                <a:solidFill>
                  <a:srgbClr val="9AA6C0"/>
                </a:solidFill>
              </a:rPr>
              <a:t>역할 분담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9" name="사각형: 둥근 모서리 6">
            <a:extLst>
              <a:ext uri="{FF2B5EF4-FFF2-40B4-BE49-F238E27FC236}">
                <a16:creationId xmlns:a16="http://schemas.microsoft.com/office/drawing/2014/main" xmlns="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B6CFE5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원형: 비어 있음 8">
            <a:extLst>
              <a:ext uri="{FF2B5EF4-FFF2-40B4-BE49-F238E27FC236}">
                <a16:creationId xmlns:a16="http://schemas.microsoft.com/office/drawing/2014/main" xmlns="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사각형: 둥근 모서리 10">
            <a:extLst>
              <a:ext uri="{FF2B5EF4-FFF2-40B4-BE49-F238E27FC236}">
                <a16:creationId xmlns:a16="http://schemas.microsoft.com/office/drawing/2014/main" xmlns="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사각형: 둥근 모서리 12">
            <a:extLst>
              <a:ext uri="{FF2B5EF4-FFF2-40B4-BE49-F238E27FC236}">
                <a16:creationId xmlns:a16="http://schemas.microsoft.com/office/drawing/2014/main" xmlns="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946989" y="1520997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98939" y="1520997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050889" y="1520997"/>
            <a:ext cx="3051211" cy="4721053"/>
          </a:xfrm>
          <a:prstGeom prst="roundRect">
            <a:avLst/>
          </a:prstGeom>
          <a:solidFill>
            <a:srgbClr val="B6CF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34933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김 지 연</a:t>
            </a:r>
          </a:p>
        </p:txBody>
      </p:sp>
      <p:sp>
        <p:nvSpPr>
          <p:cNvPr id="11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133183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1008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이 하 나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479258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207339" y="1908347"/>
            <a:ext cx="2486061" cy="606253"/>
          </a:xfrm>
          <a:prstGeom prst="roundRect">
            <a:avLst>
              <a:gd name="adj" fmla="val 50000"/>
            </a:avLst>
          </a:prstGeom>
          <a:solidFill>
            <a:srgbClr val="FFF6E5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5B4E55"/>
                </a:solidFill>
                <a:latin typeface="카페24 아네모네" pitchFamily="2" charset="-127"/>
                <a:ea typeface="카페24 아네모네" pitchFamily="2" charset="-127"/>
              </a:rPr>
              <a:t>임 미 나</a:t>
            </a:r>
          </a:p>
        </p:txBody>
      </p:sp>
      <p:sp>
        <p:nvSpPr>
          <p:cNvPr id="19" name="사각형: 둥근 모서리 4">
            <a:extLst>
              <a:ext uri="{FF2B5EF4-FFF2-40B4-BE49-F238E27FC236}">
                <a16:creationId xmlns:a16="http://schemas.microsoft.com/office/drawing/2014/main" xmlns="" id="{5DDA07CF-B483-4C79-B440-AC519116F86F}"/>
              </a:ext>
            </a:extLst>
          </p:cNvPr>
          <p:cNvSpPr/>
          <p:nvPr/>
        </p:nvSpPr>
        <p:spPr>
          <a:xfrm>
            <a:off x="8227933" y="2666137"/>
            <a:ext cx="2522617" cy="3309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9157" y="3143519"/>
            <a:ext cx="2355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예약하기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1.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예약일자선택 페이지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2.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객실선택</a:t>
            </a:r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페이지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3.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옵션선택 페이지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4.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고객정보입력 페이지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5.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예약확인 및 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/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 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결제</a:t>
            </a:r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페이지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예약조회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96255" y="3323215"/>
            <a:ext cx="2355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게시판 관리</a:t>
            </a:r>
          </a:p>
          <a:p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1. 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공지 게시판 </a:t>
            </a:r>
          </a:p>
          <a:p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2.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문의 게시판 </a:t>
            </a:r>
          </a:p>
          <a:p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3.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리뷰 게시판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게시판 관리자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권한 </a:t>
            </a:r>
            <a:endParaRPr lang="en-US" altLang="ko-KR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댓글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기능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68413" y="3184670"/>
            <a:ext cx="2355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집사 및 고양이 </a:t>
            </a:r>
            <a:r>
              <a:rPr lang="ko-KR" altLang="en-US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회원가입</a:t>
            </a:r>
            <a:endParaRPr lang="en-US" altLang="ko-KR" sz="1600" b="1" dirty="0" smtClean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endParaRPr lang="ko-KR" altLang="en-US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로그인 </a:t>
            </a:r>
            <a:r>
              <a:rPr lang="ko-KR" altLang="en-US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처리</a:t>
            </a:r>
            <a:endParaRPr lang="en-US" altLang="ko-KR" sz="1600" b="1" dirty="0" smtClean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관리자권한</a:t>
            </a:r>
          </a:p>
          <a:p>
            <a:endParaRPr lang="ko-KR" altLang="en-US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</a:t>
            </a:r>
            <a:r>
              <a:rPr lang="ko-KR" altLang="en-US" sz="1600" b="1" dirty="0" err="1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마이페이지</a:t>
            </a:r>
            <a:endParaRPr lang="ko-KR" altLang="en-US" sz="1600" b="1" dirty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  <a:p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1.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집사 정보 수정</a:t>
            </a:r>
          </a:p>
          <a:p>
            <a:r>
              <a:rPr lang="en-US" altLang="ko-KR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  2. </a:t>
            </a:r>
            <a:r>
              <a:rPr lang="ko-KR" altLang="en-US" sz="1600" b="1" dirty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고양이 정보 </a:t>
            </a:r>
            <a:r>
              <a:rPr lang="ko-KR" altLang="en-US" sz="1600" b="1" dirty="0" smtClean="0">
                <a:solidFill>
                  <a:srgbClr val="5B4E55"/>
                </a:solidFill>
                <a:latin typeface="카페24 아네모네에어" pitchFamily="2" charset="-127"/>
                <a:ea typeface="카페24 아네모네에어" pitchFamily="2" charset="-127"/>
              </a:rPr>
              <a:t>수정</a:t>
            </a:r>
            <a:endParaRPr lang="en-US" altLang="ko-KR" sz="1600" b="1" dirty="0" smtClean="0">
              <a:solidFill>
                <a:srgbClr val="5B4E55"/>
              </a:solidFill>
              <a:latin typeface="카페24 아네모네에어" pitchFamily="2" charset="-127"/>
              <a:ea typeface="카페24 아네모네에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05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2415</Words>
  <Application>Microsoft Office PowerPoint</Application>
  <PresentationFormat>사용자 지정</PresentationFormat>
  <Paragraphs>650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굴림</vt:lpstr>
      <vt:lpstr>Arial</vt:lpstr>
      <vt:lpstr>카페24 아네모네</vt:lpstr>
      <vt:lpstr>카페24 아네모네에어</vt:lpstr>
      <vt:lpstr>맑은 고딕</vt:lpstr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MIJIN KIM</cp:lastModifiedBy>
  <cp:revision>144</cp:revision>
  <dcterms:created xsi:type="dcterms:W3CDTF">2020-08-20T02:46:20Z</dcterms:created>
  <dcterms:modified xsi:type="dcterms:W3CDTF">2021-03-28T12:43:09Z</dcterms:modified>
</cp:coreProperties>
</file>